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9"/>
  </p:notesMasterIdLst>
  <p:sldIdLst>
    <p:sldId id="256" r:id="rId2"/>
    <p:sldId id="257" r:id="rId3"/>
    <p:sldId id="258" r:id="rId4"/>
    <p:sldId id="262" r:id="rId5"/>
    <p:sldId id="263" r:id="rId6"/>
    <p:sldId id="259" r:id="rId7"/>
    <p:sldId id="261" r:id="rId8"/>
    <p:sldId id="260"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BD05"/>
    <a:srgbClr val="32A854"/>
    <a:srgbClr val="EA4235"/>
    <a:srgbClr val="002F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2149" autoAdjust="0"/>
  </p:normalViewPr>
  <p:slideViewPr>
    <p:cSldViewPr snapToGrid="0">
      <p:cViewPr varScale="1">
        <p:scale>
          <a:sx n="70" d="100"/>
          <a:sy n="70" d="100"/>
        </p:scale>
        <p:origin x="6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D7F93-F54C-42DF-A209-D45774E7C4A9}" type="datetimeFigureOut">
              <a:rPr lang="en-US" smtClean="0"/>
              <a:t>5/23/2019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D5725-36EA-4F4A-895F-50CE0E5F7A9F}" type="slidenum">
              <a:rPr lang="en-US" smtClean="0"/>
              <a:t>‹#›</a:t>
            </a:fld>
            <a:endParaRPr lang="en-US"/>
          </a:p>
        </p:txBody>
      </p:sp>
    </p:spTree>
    <p:extLst>
      <p:ext uri="{BB962C8B-B14F-4D97-AF65-F5344CB8AC3E}">
        <p14:creationId xmlns:p14="http://schemas.microsoft.com/office/powerpoint/2010/main" val="1882006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Bkav SmartHome là hệ thống kết nối tất cả các thiết bị điện trong ngôi nhà thành một hệ thống để có thể điều khiển tự động theo các kịch bản thông minh như: hệ thống đèn chiếu sáng, rèm cửa, điều hòa nhiệt độ, tivi, âm thanh, khóa cửa, bình nóng lạnh, hệ thống an ninh… Chủ nhân của ngôi nhà có thể điều khiển trực tiếp thông qua smartphone hay tablet.</a:t>
            </a:r>
            <a:endParaRPr lang="en-US" dirty="0"/>
          </a:p>
        </p:txBody>
      </p:sp>
      <p:sp>
        <p:nvSpPr>
          <p:cNvPr id="4" name="Slide Number Placeholder 3"/>
          <p:cNvSpPr>
            <a:spLocks noGrp="1"/>
          </p:cNvSpPr>
          <p:nvPr>
            <p:ph type="sldNum" sz="quarter" idx="5"/>
          </p:nvPr>
        </p:nvSpPr>
        <p:spPr/>
        <p:txBody>
          <a:bodyPr/>
          <a:lstStyle/>
          <a:p>
            <a:fld id="{AF5D5725-36EA-4F4A-895F-50CE0E5F7A9F}" type="slidenum">
              <a:rPr lang="en-US" smtClean="0"/>
              <a:t>6</a:t>
            </a:fld>
            <a:endParaRPr lang="en-US"/>
          </a:p>
        </p:txBody>
      </p:sp>
    </p:spTree>
    <p:extLst>
      <p:ext uri="{BB962C8B-B14F-4D97-AF65-F5344CB8AC3E}">
        <p14:creationId xmlns:p14="http://schemas.microsoft.com/office/powerpoint/2010/main" val="867546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9976238-9CE4-4B7B-B1E8-70D79F0A0AA7}" type="datetimeFigureOut">
              <a:rPr lang="en-US" smtClean="0"/>
              <a:t>5/23/2019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2015732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976238-9CE4-4B7B-B1E8-70D79F0A0AA7}"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239294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976238-9CE4-4B7B-B1E8-70D79F0A0AA7}"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460164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976238-9CE4-4B7B-B1E8-70D79F0A0AA7}"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DBAF-F9FE-458E-BE3C-9FADE9B7DA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4319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976238-9CE4-4B7B-B1E8-70D79F0A0AA7}"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3819853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976238-9CE4-4B7B-B1E8-70D79F0A0AA7}"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762513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976238-9CE4-4B7B-B1E8-70D79F0A0AA7}"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3970941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976238-9CE4-4B7B-B1E8-70D79F0A0AA7}"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2984260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976238-9CE4-4B7B-B1E8-70D79F0A0AA7}"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136790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976238-9CE4-4B7B-B1E8-70D79F0A0AA7}"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381467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976238-9CE4-4B7B-B1E8-70D79F0A0AA7}"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18530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976238-9CE4-4B7B-B1E8-70D79F0A0AA7}"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1179138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976238-9CE4-4B7B-B1E8-70D79F0A0AA7}"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292201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976238-9CE4-4B7B-B1E8-70D79F0A0AA7}"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105521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976238-9CE4-4B7B-B1E8-70D79F0A0AA7}"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268036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976238-9CE4-4B7B-B1E8-70D79F0A0AA7}"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1590705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976238-9CE4-4B7B-B1E8-70D79F0A0AA7}"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DBAF-F9FE-458E-BE3C-9FADE9B7DA95}" type="slidenum">
              <a:rPr lang="en-US" smtClean="0"/>
              <a:t>‹#›</a:t>
            </a:fld>
            <a:endParaRPr lang="en-US"/>
          </a:p>
        </p:txBody>
      </p:sp>
    </p:spTree>
    <p:extLst>
      <p:ext uri="{BB962C8B-B14F-4D97-AF65-F5344CB8AC3E}">
        <p14:creationId xmlns:p14="http://schemas.microsoft.com/office/powerpoint/2010/main" val="56666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9976238-9CE4-4B7B-B1E8-70D79F0A0AA7}" type="datetimeFigureOut">
              <a:rPr lang="en-US" smtClean="0"/>
              <a:t>5/23/2019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E3BDBAF-F9FE-458E-BE3C-9FADE9B7DA95}" type="slidenum">
              <a:rPr lang="en-US" smtClean="0"/>
              <a:t>‹#›</a:t>
            </a:fld>
            <a:endParaRPr lang="en-US"/>
          </a:p>
        </p:txBody>
      </p:sp>
    </p:spTree>
    <p:extLst>
      <p:ext uri="{BB962C8B-B14F-4D97-AF65-F5344CB8AC3E}">
        <p14:creationId xmlns:p14="http://schemas.microsoft.com/office/powerpoint/2010/main" val="100347400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ct.udn.vn/images/banner.png">
            <a:extLst>
              <a:ext uri="{FF2B5EF4-FFF2-40B4-BE49-F238E27FC236}">
                <a16:creationId xmlns:a16="http://schemas.microsoft.com/office/drawing/2014/main" id="{ECD92F72-1F71-404A-BA71-454BAAD4A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385" y="137420"/>
            <a:ext cx="9339943" cy="14593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5CE588-DA4F-46C6-A554-2298C88A17FE}"/>
              </a:ext>
            </a:extLst>
          </p:cNvPr>
          <p:cNvSpPr txBox="1"/>
          <p:nvPr/>
        </p:nvSpPr>
        <p:spPr>
          <a:xfrm>
            <a:off x="3285198" y="2279653"/>
            <a:ext cx="5621604" cy="1077218"/>
          </a:xfrm>
          <a:prstGeom prst="rect">
            <a:avLst/>
          </a:prstGeom>
          <a:noFill/>
        </p:spPr>
        <p:txBody>
          <a:bodyPr wrap="none" rtlCol="0">
            <a:spAutoFit/>
          </a:bodyPr>
          <a:lstStyle/>
          <a:p>
            <a:pPr algn="ctr"/>
            <a:r>
              <a:rPr lang="en-US" sz="3200" b="1" dirty="0">
                <a:solidFill>
                  <a:schemeClr val="bg2">
                    <a:lumMod val="75000"/>
                  </a:schemeClr>
                </a:solidFill>
                <a:latin typeface="Times New Roman" panose="02020603050405020304" pitchFamily="18" charset="0"/>
                <a:ea typeface="Roboto" panose="02000000000000000000" pitchFamily="2" charset="0"/>
                <a:cs typeface="Times New Roman" panose="02020603050405020304" pitchFamily="18" charset="0"/>
              </a:rPr>
              <a:t>BÁO CÁO ĐỒ ÁN CƠ SỞ 3</a:t>
            </a:r>
            <a:endParaRPr lang="en-US" sz="3200" dirty="0">
              <a:solidFill>
                <a:schemeClr val="bg2">
                  <a:lumMod val="75000"/>
                </a:schemeClr>
              </a:solidFill>
              <a:latin typeface="Times New Roman" panose="02020603050405020304" pitchFamily="18" charset="0"/>
              <a:ea typeface="Roboto" panose="02000000000000000000" pitchFamily="2" charset="0"/>
              <a:cs typeface="Times New Roman" panose="02020603050405020304" pitchFamily="18" charset="0"/>
            </a:endParaRPr>
          </a:p>
          <a:p>
            <a:pPr algn="ctr"/>
            <a:r>
              <a:rPr lang="en-US" sz="3200" b="1" dirty="0">
                <a:solidFill>
                  <a:schemeClr val="bg2">
                    <a:lumMod val="75000"/>
                  </a:schemeClr>
                </a:solidFill>
                <a:latin typeface="Times New Roman" panose="02020603050405020304" pitchFamily="18" charset="0"/>
                <a:ea typeface="Roboto" panose="02000000000000000000" pitchFamily="2" charset="0"/>
                <a:cs typeface="Times New Roman" panose="02020603050405020304" pitchFamily="18" charset="0"/>
              </a:rPr>
              <a:t>ĐỀ TÀI: NHÀ THÔNG MINH</a:t>
            </a:r>
            <a:endParaRPr lang="en-US" sz="3200" dirty="0">
              <a:solidFill>
                <a:schemeClr val="bg2">
                  <a:lumMod val="75000"/>
                </a:schemeClr>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5" name="TextBox 4">
            <a:extLst>
              <a:ext uri="{FF2B5EF4-FFF2-40B4-BE49-F238E27FC236}">
                <a16:creationId xmlns:a16="http://schemas.microsoft.com/office/drawing/2014/main" id="{2CABADCB-603B-40B8-ADDA-D82C1DF47DDE}"/>
              </a:ext>
            </a:extLst>
          </p:cNvPr>
          <p:cNvSpPr txBox="1"/>
          <p:nvPr/>
        </p:nvSpPr>
        <p:spPr>
          <a:xfrm>
            <a:off x="4624377" y="4039738"/>
            <a:ext cx="5304850" cy="1015663"/>
          </a:xfrm>
          <a:prstGeom prst="rect">
            <a:avLst/>
          </a:prstGeom>
          <a:noFill/>
        </p:spPr>
        <p:txBody>
          <a:bodyPr wrap="none" rtlCol="0">
            <a:spAutoFit/>
          </a:bodyPr>
          <a:lstStyle/>
          <a:p>
            <a:r>
              <a:rPr lang="en-US" sz="2000" dirty="0" err="1">
                <a:solidFill>
                  <a:schemeClr val="tx1">
                    <a:lumMod val="95000"/>
                  </a:schemeClr>
                </a:solidFill>
                <a:latin typeface="Times New Roman" panose="02020603050405020304" pitchFamily="18" charset="0"/>
                <a:cs typeface="Times New Roman" panose="02020603050405020304" pitchFamily="18" charset="0"/>
              </a:rPr>
              <a:t>Giảng</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viên</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hướng</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dẫn</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b="1" dirty="0">
                <a:solidFill>
                  <a:schemeClr val="tx1">
                    <a:lumMod val="95000"/>
                  </a:schemeClr>
                </a:solidFill>
                <a:latin typeface="Times New Roman" panose="02020603050405020304" pitchFamily="18" charset="0"/>
                <a:cs typeface="Times New Roman" panose="02020603050405020304" pitchFamily="18" charset="0"/>
              </a:rPr>
              <a:t>LÊ VĂN MINH</a:t>
            </a:r>
            <a:endParaRPr lang="en-US" sz="2000" dirty="0">
              <a:solidFill>
                <a:schemeClr val="tx1">
                  <a:lumMod val="95000"/>
                </a:schemeClr>
              </a:solidFill>
              <a:latin typeface="Times New Roman" panose="02020603050405020304" pitchFamily="18" charset="0"/>
              <a:cs typeface="Times New Roman" panose="02020603050405020304" pitchFamily="18" charset="0"/>
            </a:endParaRPr>
          </a:p>
          <a:p>
            <a:r>
              <a:rPr lang="en-US" sz="2000" dirty="0" err="1">
                <a:solidFill>
                  <a:schemeClr val="tx1">
                    <a:lumMod val="95000"/>
                  </a:schemeClr>
                </a:solidFill>
                <a:latin typeface="Times New Roman" panose="02020603050405020304" pitchFamily="18" charset="0"/>
                <a:cs typeface="Times New Roman" panose="02020603050405020304" pitchFamily="18" charset="0"/>
              </a:rPr>
              <a:t>Sinh</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viên</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thực</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hiện</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b="1" dirty="0">
                <a:solidFill>
                  <a:schemeClr val="tx1">
                    <a:lumMod val="95000"/>
                  </a:schemeClr>
                </a:solidFill>
                <a:latin typeface="Times New Roman" panose="02020603050405020304" pitchFamily="18" charset="0"/>
                <a:cs typeface="Times New Roman" panose="02020603050405020304" pitchFamily="18" charset="0"/>
              </a:rPr>
              <a:t>PHAN TRẦN HÙNG</a:t>
            </a:r>
            <a:endParaRPr lang="en-US" sz="2000" dirty="0">
              <a:solidFill>
                <a:schemeClr val="tx1">
                  <a:lumMod val="95000"/>
                </a:schemeClr>
              </a:solidFill>
              <a:latin typeface="Times New Roman" panose="02020603050405020304" pitchFamily="18" charset="0"/>
              <a:cs typeface="Times New Roman" panose="02020603050405020304" pitchFamily="18" charset="0"/>
            </a:endParaRPr>
          </a:p>
          <a:p>
            <a:r>
              <a:rPr lang="en-US" sz="2000" b="1" dirty="0">
                <a:solidFill>
                  <a:schemeClr val="tx1">
                    <a:lumMod val="95000"/>
                  </a:schemeClr>
                </a:solidFill>
                <a:latin typeface="Times New Roman" panose="02020603050405020304" pitchFamily="18" charset="0"/>
                <a:cs typeface="Times New Roman" panose="02020603050405020304" pitchFamily="18" charset="0"/>
              </a:rPr>
              <a:t>						LÊ THỊ THÙY LINH</a:t>
            </a:r>
            <a:endParaRPr lang="en-US" sz="2000" dirty="0">
              <a:solidFill>
                <a:schemeClr val="tx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95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A8B13-ED6C-4C74-81B7-661E5149CB61}"/>
              </a:ext>
            </a:extLst>
          </p:cNvPr>
          <p:cNvSpPr/>
          <p:nvPr/>
        </p:nvSpPr>
        <p:spPr>
          <a:xfrm>
            <a:off x="1059547" y="556164"/>
            <a:ext cx="4423006" cy="699102"/>
          </a:xfrm>
          <a:prstGeom prst="rect">
            <a:avLst/>
          </a:prstGeom>
        </p:spPr>
        <p:txBody>
          <a:bodyPr wrap="none">
            <a:spAutoFit/>
          </a:bodyPr>
          <a:lstStyle/>
          <a:p>
            <a:pPr marL="171450" defTabSz="914400">
              <a:lnSpc>
                <a:spcPct val="120000"/>
              </a:lnSpc>
              <a:spcAft>
                <a:spcPts val="600"/>
              </a:spcAft>
              <a:buSzPct val="125000"/>
            </a:pPr>
            <a:r>
              <a:rPr lang="en-US" sz="3600" dirty="0">
                <a:solidFill>
                  <a:srgbClr val="002F8E"/>
                </a:solidFill>
                <a:latin typeface="Times New Roman" panose="02020603050405020304" pitchFamily="18" charset="0"/>
                <a:cs typeface="Times New Roman" panose="02020603050405020304" pitchFamily="18" charset="0"/>
              </a:rPr>
              <a:t>7. </a:t>
            </a:r>
            <a:r>
              <a:rPr lang="en-US" sz="3600" dirty="0" err="1">
                <a:solidFill>
                  <a:srgbClr val="002F8E"/>
                </a:solidFill>
                <a:latin typeface="Times New Roman" panose="02020603050405020304" pitchFamily="18" charset="0"/>
                <a:cs typeface="Times New Roman" panose="02020603050405020304" pitchFamily="18" charset="0"/>
              </a:rPr>
              <a:t>Các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bước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thực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hiện</a:t>
            </a:r>
            <a:endParaRPr lang="en-US" sz="3600" dirty="0">
              <a:solidFill>
                <a:srgbClr val="002F8E"/>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5287DE-C259-4055-A507-1ADE6A3B71C1}"/>
              </a:ext>
            </a:extLst>
          </p:cNvPr>
          <p:cNvSpPr txBox="1"/>
          <p:nvPr/>
        </p:nvSpPr>
        <p:spPr>
          <a:xfrm>
            <a:off x="1676370" y="1255266"/>
            <a:ext cx="2507418" cy="400110"/>
          </a:xfrm>
          <a:prstGeom prst="rect">
            <a:avLst/>
          </a:prstGeom>
          <a:noFill/>
        </p:spPr>
        <p:txBody>
          <a:bodyPr wrap="none" rtlCol="0">
            <a:spAutoFit/>
          </a:bodyPr>
          <a:lstStyle/>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Entities</a:t>
            </a:r>
          </a:p>
        </p:txBody>
      </p:sp>
      <p:pic>
        <p:nvPicPr>
          <p:cNvPr id="5" name="Picture 4">
            <a:extLst>
              <a:ext uri="{FF2B5EF4-FFF2-40B4-BE49-F238E27FC236}">
                <a16:creationId xmlns:a16="http://schemas.microsoft.com/office/drawing/2014/main" id="{5C76D06B-225E-4997-B44B-F586900FE480}"/>
              </a:ext>
            </a:extLst>
          </p:cNvPr>
          <p:cNvPicPr/>
          <p:nvPr/>
        </p:nvPicPr>
        <p:blipFill>
          <a:blip r:embed="rId2"/>
          <a:stretch>
            <a:fillRect/>
          </a:stretch>
        </p:blipFill>
        <p:spPr>
          <a:xfrm>
            <a:off x="2673790" y="1957554"/>
            <a:ext cx="7661026" cy="2591169"/>
          </a:xfrm>
          <a:prstGeom prst="rect">
            <a:avLst/>
          </a:prstGeom>
        </p:spPr>
      </p:pic>
      <p:pic>
        <p:nvPicPr>
          <p:cNvPr id="4" name="Picture 3">
            <a:extLst>
              <a:ext uri="{FF2B5EF4-FFF2-40B4-BE49-F238E27FC236}">
                <a16:creationId xmlns:a16="http://schemas.microsoft.com/office/drawing/2014/main" id="{440ED0CB-094B-4580-A1E9-D6B090C66A6D}"/>
              </a:ext>
            </a:extLst>
          </p:cNvPr>
          <p:cNvPicPr>
            <a:picLocks noChangeAspect="1"/>
          </p:cNvPicPr>
          <p:nvPr/>
        </p:nvPicPr>
        <p:blipFill>
          <a:blip r:embed="rId3"/>
          <a:stretch>
            <a:fillRect/>
          </a:stretch>
        </p:blipFill>
        <p:spPr>
          <a:xfrm>
            <a:off x="2673790" y="4694410"/>
            <a:ext cx="3609132" cy="1699367"/>
          </a:xfrm>
          <a:prstGeom prst="rect">
            <a:avLst/>
          </a:prstGeom>
        </p:spPr>
      </p:pic>
      <p:pic>
        <p:nvPicPr>
          <p:cNvPr id="6" name="Picture 5">
            <a:extLst>
              <a:ext uri="{FF2B5EF4-FFF2-40B4-BE49-F238E27FC236}">
                <a16:creationId xmlns:a16="http://schemas.microsoft.com/office/drawing/2014/main" id="{52D13E3A-4EC2-4A44-B588-B89AFFFE174E}"/>
              </a:ext>
            </a:extLst>
          </p:cNvPr>
          <p:cNvPicPr>
            <a:picLocks noChangeAspect="1"/>
          </p:cNvPicPr>
          <p:nvPr/>
        </p:nvPicPr>
        <p:blipFill>
          <a:blip r:embed="rId4"/>
          <a:stretch>
            <a:fillRect/>
          </a:stretch>
        </p:blipFill>
        <p:spPr>
          <a:xfrm>
            <a:off x="6491524" y="4602469"/>
            <a:ext cx="3853218" cy="1774394"/>
          </a:xfrm>
          <a:prstGeom prst="rect">
            <a:avLst/>
          </a:prstGeom>
        </p:spPr>
      </p:pic>
    </p:spTree>
    <p:extLst>
      <p:ext uri="{BB962C8B-B14F-4D97-AF65-F5344CB8AC3E}">
        <p14:creationId xmlns:p14="http://schemas.microsoft.com/office/powerpoint/2010/main" val="264999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A8B13-ED6C-4C74-81B7-661E5149CB61}"/>
              </a:ext>
            </a:extLst>
          </p:cNvPr>
          <p:cNvSpPr/>
          <p:nvPr/>
        </p:nvSpPr>
        <p:spPr>
          <a:xfrm>
            <a:off x="1059547" y="556164"/>
            <a:ext cx="4423006" cy="699102"/>
          </a:xfrm>
          <a:prstGeom prst="rect">
            <a:avLst/>
          </a:prstGeom>
        </p:spPr>
        <p:txBody>
          <a:bodyPr wrap="none">
            <a:spAutoFit/>
          </a:bodyPr>
          <a:lstStyle/>
          <a:p>
            <a:pPr marL="171450" defTabSz="914400">
              <a:lnSpc>
                <a:spcPct val="120000"/>
              </a:lnSpc>
              <a:spcAft>
                <a:spcPts val="600"/>
              </a:spcAft>
              <a:buSzPct val="125000"/>
            </a:pPr>
            <a:r>
              <a:rPr lang="en-US" sz="3600" dirty="0">
                <a:solidFill>
                  <a:srgbClr val="002F8E"/>
                </a:solidFill>
                <a:latin typeface="Times New Roman" panose="02020603050405020304" pitchFamily="18" charset="0"/>
                <a:cs typeface="Times New Roman" panose="02020603050405020304" pitchFamily="18" charset="0"/>
              </a:rPr>
              <a:t>7. </a:t>
            </a:r>
            <a:r>
              <a:rPr lang="en-US" sz="3600" dirty="0" err="1">
                <a:solidFill>
                  <a:srgbClr val="002F8E"/>
                </a:solidFill>
                <a:latin typeface="Times New Roman" panose="02020603050405020304" pitchFamily="18" charset="0"/>
                <a:cs typeface="Times New Roman" panose="02020603050405020304" pitchFamily="18" charset="0"/>
              </a:rPr>
              <a:t>Các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bước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thực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hiện</a:t>
            </a:r>
            <a:endParaRPr lang="en-US" sz="3600" dirty="0">
              <a:solidFill>
                <a:srgbClr val="002F8E"/>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5287DE-C259-4055-A507-1ADE6A3B71C1}"/>
              </a:ext>
            </a:extLst>
          </p:cNvPr>
          <p:cNvSpPr txBox="1"/>
          <p:nvPr/>
        </p:nvSpPr>
        <p:spPr>
          <a:xfrm>
            <a:off x="1676370" y="1255266"/>
            <a:ext cx="2323072" cy="400110"/>
          </a:xfrm>
          <a:prstGeom prst="rect">
            <a:avLst/>
          </a:prstGeom>
          <a:noFill/>
        </p:spPr>
        <p:txBody>
          <a:bodyPr wrap="none" rtlCol="0">
            <a:spAutoFit/>
          </a:bodyPr>
          <a:lstStyle/>
          <a:p>
            <a:pPr marL="457200" indent="-457200">
              <a:buFont typeface="+mj-lt"/>
              <a:buAutoNum type="arabicPeriod" startAt="2"/>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Intent</a:t>
            </a:r>
          </a:p>
        </p:txBody>
      </p:sp>
      <p:pic>
        <p:nvPicPr>
          <p:cNvPr id="7" name="Picture 6">
            <a:extLst>
              <a:ext uri="{FF2B5EF4-FFF2-40B4-BE49-F238E27FC236}">
                <a16:creationId xmlns:a16="http://schemas.microsoft.com/office/drawing/2014/main" id="{554E9CAE-CB79-4B64-BB2B-8544C074A1B0}"/>
              </a:ext>
            </a:extLst>
          </p:cNvPr>
          <p:cNvPicPr>
            <a:picLocks noChangeAspect="1"/>
          </p:cNvPicPr>
          <p:nvPr/>
        </p:nvPicPr>
        <p:blipFill>
          <a:blip r:embed="rId2"/>
          <a:stretch>
            <a:fillRect/>
          </a:stretch>
        </p:blipFill>
        <p:spPr>
          <a:xfrm>
            <a:off x="1407195" y="2188081"/>
            <a:ext cx="4791474" cy="4113755"/>
          </a:xfrm>
          <a:prstGeom prst="rect">
            <a:avLst/>
          </a:prstGeom>
        </p:spPr>
      </p:pic>
      <p:pic>
        <p:nvPicPr>
          <p:cNvPr id="8" name="Picture 7">
            <a:extLst>
              <a:ext uri="{FF2B5EF4-FFF2-40B4-BE49-F238E27FC236}">
                <a16:creationId xmlns:a16="http://schemas.microsoft.com/office/drawing/2014/main" id="{ECECB950-8103-43B9-AC15-295C2AE58646}"/>
              </a:ext>
            </a:extLst>
          </p:cNvPr>
          <p:cNvPicPr/>
          <p:nvPr/>
        </p:nvPicPr>
        <p:blipFill>
          <a:blip r:embed="rId3"/>
          <a:stretch>
            <a:fillRect/>
          </a:stretch>
        </p:blipFill>
        <p:spPr>
          <a:xfrm>
            <a:off x="6455413" y="2188081"/>
            <a:ext cx="4494816" cy="4113755"/>
          </a:xfrm>
          <a:prstGeom prst="rect">
            <a:avLst/>
          </a:prstGeom>
        </p:spPr>
      </p:pic>
    </p:spTree>
    <p:extLst>
      <p:ext uri="{BB962C8B-B14F-4D97-AF65-F5344CB8AC3E}">
        <p14:creationId xmlns:p14="http://schemas.microsoft.com/office/powerpoint/2010/main" val="62346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A8B13-ED6C-4C74-81B7-661E5149CB61}"/>
              </a:ext>
            </a:extLst>
          </p:cNvPr>
          <p:cNvSpPr/>
          <p:nvPr/>
        </p:nvSpPr>
        <p:spPr>
          <a:xfrm>
            <a:off x="1059547" y="556164"/>
            <a:ext cx="4423006" cy="699102"/>
          </a:xfrm>
          <a:prstGeom prst="rect">
            <a:avLst/>
          </a:prstGeom>
        </p:spPr>
        <p:txBody>
          <a:bodyPr wrap="none">
            <a:spAutoFit/>
          </a:bodyPr>
          <a:lstStyle/>
          <a:p>
            <a:pPr marL="171450" defTabSz="914400">
              <a:lnSpc>
                <a:spcPct val="120000"/>
              </a:lnSpc>
              <a:spcAft>
                <a:spcPts val="600"/>
              </a:spcAft>
              <a:buSzPct val="125000"/>
            </a:pPr>
            <a:r>
              <a:rPr lang="en-US" sz="3600" dirty="0">
                <a:solidFill>
                  <a:srgbClr val="002F8E"/>
                </a:solidFill>
                <a:latin typeface="Times New Roman" panose="02020603050405020304" pitchFamily="18" charset="0"/>
                <a:cs typeface="Times New Roman" panose="02020603050405020304" pitchFamily="18" charset="0"/>
              </a:rPr>
              <a:t>7. </a:t>
            </a:r>
            <a:r>
              <a:rPr lang="en-US" sz="3600" dirty="0" err="1">
                <a:solidFill>
                  <a:srgbClr val="002F8E"/>
                </a:solidFill>
                <a:latin typeface="Times New Roman" panose="02020603050405020304" pitchFamily="18" charset="0"/>
                <a:cs typeface="Times New Roman" panose="02020603050405020304" pitchFamily="18" charset="0"/>
              </a:rPr>
              <a:t>Các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bước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thực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hiện</a:t>
            </a:r>
            <a:endParaRPr lang="en-US" sz="3600" dirty="0">
              <a:solidFill>
                <a:srgbClr val="002F8E"/>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5287DE-C259-4055-A507-1ADE6A3B71C1}"/>
              </a:ext>
            </a:extLst>
          </p:cNvPr>
          <p:cNvSpPr txBox="1"/>
          <p:nvPr/>
        </p:nvSpPr>
        <p:spPr>
          <a:xfrm>
            <a:off x="1676370" y="1255266"/>
            <a:ext cx="2805576" cy="400110"/>
          </a:xfrm>
          <a:prstGeom prst="rect">
            <a:avLst/>
          </a:prstGeom>
          <a:noFill/>
        </p:spPr>
        <p:txBody>
          <a:bodyPr wrap="none" rtlCol="0">
            <a:spAutoFit/>
          </a:bodyPr>
          <a:lstStyle/>
          <a:p>
            <a:pPr marL="457200" indent="-457200">
              <a:buFont typeface="+mj-lt"/>
              <a:buAutoNum type="arabicPeriod" startAt="3"/>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Fulfilment</a:t>
            </a:r>
          </a:p>
        </p:txBody>
      </p:sp>
      <p:pic>
        <p:nvPicPr>
          <p:cNvPr id="4" name="Picture 3">
            <a:extLst>
              <a:ext uri="{FF2B5EF4-FFF2-40B4-BE49-F238E27FC236}">
                <a16:creationId xmlns:a16="http://schemas.microsoft.com/office/drawing/2014/main" id="{0B3ED3EE-C13C-4EFF-BB8C-019DAB7FC75D}"/>
              </a:ext>
            </a:extLst>
          </p:cNvPr>
          <p:cNvPicPr>
            <a:picLocks noChangeAspect="1"/>
          </p:cNvPicPr>
          <p:nvPr/>
        </p:nvPicPr>
        <p:blipFill>
          <a:blip r:embed="rId2"/>
          <a:stretch>
            <a:fillRect/>
          </a:stretch>
        </p:blipFill>
        <p:spPr>
          <a:xfrm>
            <a:off x="1458006" y="2125170"/>
            <a:ext cx="4423006" cy="3829148"/>
          </a:xfrm>
          <a:prstGeom prst="rect">
            <a:avLst/>
          </a:prstGeom>
        </p:spPr>
      </p:pic>
      <p:pic>
        <p:nvPicPr>
          <p:cNvPr id="9" name="Picture 8">
            <a:extLst>
              <a:ext uri="{FF2B5EF4-FFF2-40B4-BE49-F238E27FC236}">
                <a16:creationId xmlns:a16="http://schemas.microsoft.com/office/drawing/2014/main" id="{919591E1-9F47-4E01-A351-F711CD819DFE}"/>
              </a:ext>
            </a:extLst>
          </p:cNvPr>
          <p:cNvPicPr/>
          <p:nvPr/>
        </p:nvPicPr>
        <p:blipFill>
          <a:blip r:embed="rId3"/>
          <a:stretch>
            <a:fillRect/>
          </a:stretch>
        </p:blipFill>
        <p:spPr>
          <a:xfrm>
            <a:off x="6096000" y="2125170"/>
            <a:ext cx="5304265" cy="2187523"/>
          </a:xfrm>
          <a:prstGeom prst="rect">
            <a:avLst/>
          </a:prstGeom>
        </p:spPr>
      </p:pic>
    </p:spTree>
    <p:extLst>
      <p:ext uri="{BB962C8B-B14F-4D97-AF65-F5344CB8AC3E}">
        <p14:creationId xmlns:p14="http://schemas.microsoft.com/office/powerpoint/2010/main" val="135043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A8B13-ED6C-4C74-81B7-661E5149CB61}"/>
              </a:ext>
            </a:extLst>
          </p:cNvPr>
          <p:cNvSpPr/>
          <p:nvPr/>
        </p:nvSpPr>
        <p:spPr>
          <a:xfrm>
            <a:off x="1059547" y="556164"/>
            <a:ext cx="4423006" cy="699102"/>
          </a:xfrm>
          <a:prstGeom prst="rect">
            <a:avLst/>
          </a:prstGeom>
        </p:spPr>
        <p:txBody>
          <a:bodyPr wrap="none">
            <a:spAutoFit/>
          </a:bodyPr>
          <a:lstStyle/>
          <a:p>
            <a:pPr marL="171450" defTabSz="914400">
              <a:lnSpc>
                <a:spcPct val="120000"/>
              </a:lnSpc>
              <a:spcAft>
                <a:spcPts val="600"/>
              </a:spcAft>
              <a:buSzPct val="125000"/>
            </a:pPr>
            <a:r>
              <a:rPr lang="en-US" sz="3600" dirty="0">
                <a:solidFill>
                  <a:srgbClr val="002F8E"/>
                </a:solidFill>
                <a:latin typeface="Times New Roman" panose="02020603050405020304" pitchFamily="18" charset="0"/>
                <a:cs typeface="Times New Roman" panose="02020603050405020304" pitchFamily="18" charset="0"/>
              </a:rPr>
              <a:t>7. </a:t>
            </a:r>
            <a:r>
              <a:rPr lang="en-US" sz="3600" dirty="0" err="1">
                <a:solidFill>
                  <a:srgbClr val="002F8E"/>
                </a:solidFill>
                <a:latin typeface="Times New Roman" panose="02020603050405020304" pitchFamily="18" charset="0"/>
                <a:cs typeface="Times New Roman" panose="02020603050405020304" pitchFamily="18" charset="0"/>
              </a:rPr>
              <a:t>Các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bước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thực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hiện</a:t>
            </a:r>
            <a:endParaRPr lang="en-US" sz="3600" dirty="0">
              <a:solidFill>
                <a:srgbClr val="002F8E"/>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5287DE-C259-4055-A507-1ADE6A3B71C1}"/>
              </a:ext>
            </a:extLst>
          </p:cNvPr>
          <p:cNvSpPr txBox="1"/>
          <p:nvPr/>
        </p:nvSpPr>
        <p:spPr>
          <a:xfrm>
            <a:off x="1676370" y="1255266"/>
            <a:ext cx="5065810" cy="400110"/>
          </a:xfrm>
          <a:prstGeom prst="rect">
            <a:avLst/>
          </a:prstGeom>
          <a:noFill/>
        </p:spPr>
        <p:txBody>
          <a:bodyPr wrap="none" rtlCol="0">
            <a:spAutoFit/>
          </a:bodyPr>
          <a:lstStyle/>
          <a:p>
            <a:pPr marL="457200" indent="-457200">
              <a:buFont typeface="+mj-lt"/>
              <a:buAutoNum type="arabicPeriod" startAt="3"/>
            </a:pPr>
            <a:r>
              <a:rPr lang="en-US" sz="2000" dirty="0">
                <a:latin typeface="Times New Roman" panose="02020603050405020304" pitchFamily="18" charset="0"/>
                <a:cs typeface="Times New Roman" panose="02020603050405020304" pitchFamily="18" charset="0"/>
              </a:rPr>
              <a:t>Deploy Fulfillment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l</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u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Firebase</a:t>
            </a:r>
          </a:p>
        </p:txBody>
      </p:sp>
      <p:pic>
        <p:nvPicPr>
          <p:cNvPr id="4" name="Picture 3">
            <a:extLst>
              <a:ext uri="{FF2B5EF4-FFF2-40B4-BE49-F238E27FC236}">
                <a16:creationId xmlns:a16="http://schemas.microsoft.com/office/drawing/2014/main" id="{0B3ED3EE-C13C-4EFF-BB8C-019DAB7FC75D}"/>
              </a:ext>
            </a:extLst>
          </p:cNvPr>
          <p:cNvPicPr>
            <a:picLocks noChangeAspect="1"/>
          </p:cNvPicPr>
          <p:nvPr/>
        </p:nvPicPr>
        <p:blipFill>
          <a:blip r:embed="rId2"/>
          <a:stretch>
            <a:fillRect/>
          </a:stretch>
        </p:blipFill>
        <p:spPr>
          <a:xfrm>
            <a:off x="1458006" y="2125170"/>
            <a:ext cx="4423006" cy="3829148"/>
          </a:xfrm>
          <a:prstGeom prst="rect">
            <a:avLst/>
          </a:prstGeom>
        </p:spPr>
      </p:pic>
      <p:pic>
        <p:nvPicPr>
          <p:cNvPr id="9" name="Picture 8">
            <a:extLst>
              <a:ext uri="{FF2B5EF4-FFF2-40B4-BE49-F238E27FC236}">
                <a16:creationId xmlns:a16="http://schemas.microsoft.com/office/drawing/2014/main" id="{919591E1-9F47-4E01-A351-F711CD819DFE}"/>
              </a:ext>
            </a:extLst>
          </p:cNvPr>
          <p:cNvPicPr/>
          <p:nvPr/>
        </p:nvPicPr>
        <p:blipFill>
          <a:blip r:embed="rId3"/>
          <a:stretch>
            <a:fillRect/>
          </a:stretch>
        </p:blipFill>
        <p:spPr>
          <a:xfrm>
            <a:off x="6096000" y="2125170"/>
            <a:ext cx="5304265" cy="2187523"/>
          </a:xfrm>
          <a:prstGeom prst="rect">
            <a:avLst/>
          </a:prstGeom>
        </p:spPr>
      </p:pic>
    </p:spTree>
    <p:extLst>
      <p:ext uri="{BB962C8B-B14F-4D97-AF65-F5344CB8AC3E}">
        <p14:creationId xmlns:p14="http://schemas.microsoft.com/office/powerpoint/2010/main" val="3945810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A8B13-ED6C-4C74-81B7-661E5149CB61}"/>
              </a:ext>
            </a:extLst>
          </p:cNvPr>
          <p:cNvSpPr/>
          <p:nvPr/>
        </p:nvSpPr>
        <p:spPr>
          <a:xfrm>
            <a:off x="1059547" y="556164"/>
            <a:ext cx="4423006" cy="699102"/>
          </a:xfrm>
          <a:prstGeom prst="rect">
            <a:avLst/>
          </a:prstGeom>
        </p:spPr>
        <p:txBody>
          <a:bodyPr wrap="none">
            <a:spAutoFit/>
          </a:bodyPr>
          <a:lstStyle/>
          <a:p>
            <a:pPr marL="171450" defTabSz="914400">
              <a:lnSpc>
                <a:spcPct val="120000"/>
              </a:lnSpc>
              <a:spcAft>
                <a:spcPts val="600"/>
              </a:spcAft>
              <a:buSzPct val="125000"/>
            </a:pPr>
            <a:r>
              <a:rPr lang="en-US" sz="3600" dirty="0">
                <a:solidFill>
                  <a:srgbClr val="002F8E"/>
                </a:solidFill>
                <a:latin typeface="Times New Roman" panose="02020603050405020304" pitchFamily="18" charset="0"/>
                <a:cs typeface="Times New Roman" panose="02020603050405020304" pitchFamily="18" charset="0"/>
              </a:rPr>
              <a:t>7. </a:t>
            </a:r>
            <a:r>
              <a:rPr lang="en-US" sz="3600" dirty="0" err="1">
                <a:solidFill>
                  <a:srgbClr val="002F8E"/>
                </a:solidFill>
                <a:latin typeface="Times New Roman" panose="02020603050405020304" pitchFamily="18" charset="0"/>
                <a:cs typeface="Times New Roman" panose="02020603050405020304" pitchFamily="18" charset="0"/>
              </a:rPr>
              <a:t>Các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bước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thực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hiện</a:t>
            </a:r>
            <a:endParaRPr lang="en-US" sz="3600" dirty="0">
              <a:solidFill>
                <a:srgbClr val="002F8E"/>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5287DE-C259-4055-A507-1ADE6A3B71C1}"/>
              </a:ext>
            </a:extLst>
          </p:cNvPr>
          <p:cNvSpPr txBox="1"/>
          <p:nvPr/>
        </p:nvSpPr>
        <p:spPr>
          <a:xfrm>
            <a:off x="1676370" y="1255266"/>
            <a:ext cx="6838732" cy="400110"/>
          </a:xfrm>
          <a:prstGeom prst="rect">
            <a:avLst/>
          </a:prstGeom>
          <a:noFill/>
        </p:spPr>
        <p:txBody>
          <a:bodyPr wrap="none" rtlCol="0">
            <a:spAutoFit/>
          </a:bodyPr>
          <a:lstStyle/>
          <a:p>
            <a:pPr marL="457200" indent="-457200">
              <a:buFont typeface="+mj-lt"/>
              <a:buAutoNum type="arabicPeriod" startAt="4"/>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Firebase</a:t>
            </a:r>
          </a:p>
        </p:txBody>
      </p:sp>
      <p:pic>
        <p:nvPicPr>
          <p:cNvPr id="6" name="Picture 5" descr="A close up of a device&#10;&#10;Description automatically generated">
            <a:extLst>
              <a:ext uri="{FF2B5EF4-FFF2-40B4-BE49-F238E27FC236}">
                <a16:creationId xmlns:a16="http://schemas.microsoft.com/office/drawing/2014/main" id="{DD2C63E3-5ACF-427E-AE57-31185161A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888776" y="2163152"/>
            <a:ext cx="5518245" cy="4138684"/>
          </a:xfrm>
          <a:prstGeom prst="rect">
            <a:avLst/>
          </a:prstGeom>
        </p:spPr>
      </p:pic>
    </p:spTree>
    <p:extLst>
      <p:ext uri="{BB962C8B-B14F-4D97-AF65-F5344CB8AC3E}">
        <p14:creationId xmlns:p14="http://schemas.microsoft.com/office/powerpoint/2010/main" val="195156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A8B13-ED6C-4C74-81B7-661E5149CB61}"/>
              </a:ext>
            </a:extLst>
          </p:cNvPr>
          <p:cNvSpPr/>
          <p:nvPr/>
        </p:nvSpPr>
        <p:spPr>
          <a:xfrm>
            <a:off x="1059547" y="556164"/>
            <a:ext cx="3993401" cy="699102"/>
          </a:xfrm>
          <a:prstGeom prst="rect">
            <a:avLst/>
          </a:prstGeom>
        </p:spPr>
        <p:txBody>
          <a:bodyPr wrap="none">
            <a:spAutoFit/>
          </a:bodyPr>
          <a:lstStyle/>
          <a:p>
            <a:pPr marL="171450" defTabSz="914400">
              <a:lnSpc>
                <a:spcPct val="120000"/>
              </a:lnSpc>
              <a:spcAft>
                <a:spcPts val="600"/>
              </a:spcAft>
              <a:buSzPct val="125000"/>
            </a:pPr>
            <a:r>
              <a:rPr lang="en-US" sz="3600" dirty="0">
                <a:solidFill>
                  <a:srgbClr val="002F8E"/>
                </a:solidFill>
                <a:latin typeface="Times New Roman" panose="02020603050405020304" pitchFamily="18" charset="0"/>
                <a:cs typeface="Times New Roman" panose="02020603050405020304" pitchFamily="18" charset="0"/>
              </a:rPr>
              <a:t>8. </a:t>
            </a:r>
            <a:r>
              <a:rPr lang="en-US" sz="3600" dirty="0" err="1">
                <a:solidFill>
                  <a:srgbClr val="002F8E"/>
                </a:solidFill>
                <a:latin typeface="Times New Roman" panose="02020603050405020304" pitchFamily="18" charset="0"/>
                <a:cs typeface="Times New Roman" panose="02020603050405020304" pitchFamily="18" charset="0"/>
              </a:rPr>
              <a:t>Kết</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quả</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đạt</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được</a:t>
            </a:r>
            <a:endParaRPr lang="en-US" sz="3600" dirty="0">
              <a:solidFill>
                <a:srgbClr val="002F8E"/>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1C53231-EA49-474B-AB50-36F48E7F49A5}"/>
              </a:ext>
            </a:extLst>
          </p:cNvPr>
          <p:cNvSpPr/>
          <p:nvPr/>
        </p:nvSpPr>
        <p:spPr>
          <a:xfrm>
            <a:off x="2004948" y="1549990"/>
            <a:ext cx="7725906" cy="1200329"/>
          </a:xfrm>
          <a:prstGeom prst="rect">
            <a:avLst/>
          </a:prstGeom>
        </p:spPr>
        <p:txBody>
          <a:bodyPr wrap="square">
            <a:spAutoFit/>
          </a:bodyPr>
          <a:lstStyle/>
          <a:p>
            <a:r>
              <a:rPr lang="en-US" dirty="0" err="1">
                <a:latin typeface="Times New Roman" panose="02020603050405020304" pitchFamily="18" charset="0"/>
                <a:ea typeface="Times New Roman" panose="02020603050405020304" pitchFamily="18" charset="0"/>
              </a:rPr>
              <a:t>Đạt</a:t>
            </a:r>
            <a:r>
              <a:rPr lang="en-US" dirty="0">
                <a:latin typeface="Times New Roman" panose="02020603050405020304" pitchFamily="18" charset="0"/>
                <a:ea typeface="Times New Roman" panose="02020603050405020304" pitchFamily="18" charset="0"/>
              </a:rPr>
              <a:t> đ</a:t>
            </a:r>
            <a:r>
              <a:rPr lang="vi-VN" dirty="0">
                <a:latin typeface="Times New Roman" panose="02020603050405020304" pitchFamily="18" charset="0"/>
                <a:ea typeface="Times New Roman" panose="02020603050405020304" pitchFamily="18" charset="0"/>
              </a:rPr>
              <a:t>ư</a:t>
            </a:r>
            <a:r>
              <a:rPr lang="en-US" dirty="0" err="1">
                <a:latin typeface="Times New Roman" panose="02020603050405020304" pitchFamily="18" charset="0"/>
                <a:ea typeface="Times New Roman" panose="02020603050405020304" pitchFamily="18" charset="0"/>
              </a:rPr>
              <a:t>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những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yêu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cầu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đề</a:t>
            </a:r>
            <a:r>
              <a:rPr lang="en-US" dirty="0">
                <a:latin typeface="Times New Roman" panose="02020603050405020304" pitchFamily="18" charset="0"/>
                <a:ea typeface="Times New Roman" panose="02020603050405020304" pitchFamily="18" charset="0"/>
              </a:rPr>
              <a:t> ra </a:t>
            </a:r>
            <a:r>
              <a:rPr lang="en-US" dirty="0" err="1">
                <a:latin typeface="Times New Roman" panose="02020603050405020304" pitchFamily="18" charset="0"/>
                <a:ea typeface="Times New Roman" panose="02020603050405020304" pitchFamily="18" charset="0"/>
              </a:rPr>
              <a:t>nh</a:t>
            </a:r>
            <a:r>
              <a:rPr lang="vi-VN" dirty="0">
                <a:latin typeface="Times New Roman" panose="02020603050405020304" pitchFamily="18" charset="0"/>
                <a:ea typeface="Times New Roman" panose="02020603050405020304" pitchFamily="18" charset="0"/>
              </a:rPr>
              <a:t>ư</a:t>
            </a:r>
            <a:r>
              <a:rPr lang="en-US" dirty="0">
                <a:latin typeface="Times New Roman" panose="02020603050405020304" pitchFamily="18" charset="0"/>
                <a:ea typeface="Times New Roman" panose="02020603050405020304" pitchFamily="18" charset="0"/>
              </a:rPr>
              <a:t>:</a:t>
            </a:r>
            <a:br>
              <a:rPr lang="en-US" dirty="0">
                <a:latin typeface="Times New Roman" panose="02020603050405020304" pitchFamily="18" charset="0"/>
                <a:ea typeface="Times New Roman" panose="02020603050405020304" pitchFamily="18" charset="0"/>
              </a:rPr>
            </a:br>
            <a:r>
              <a:rPr lang="en-US" dirty="0">
                <a:latin typeface="Times New Roman" panose="02020603050405020304" pitchFamily="18" charset="0"/>
                <a:ea typeface="Times New Roman" panose="02020603050405020304" pitchFamily="18" charset="0"/>
              </a:rPr>
              <a:t>	+ </a:t>
            </a:r>
            <a:r>
              <a:rPr lang="en-US" dirty="0" err="1"/>
              <a:t>Xây</a:t>
            </a:r>
            <a:r>
              <a:rPr lang="en-US" dirty="0"/>
              <a:t> </a:t>
            </a:r>
            <a:r>
              <a:rPr lang="en-US" dirty="0" err="1"/>
              <a:t>dựng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quản</a:t>
            </a:r>
            <a:r>
              <a:rPr lang="en-US" dirty="0"/>
              <a:t> </a:t>
            </a:r>
            <a:r>
              <a:rPr lang="en-US" dirty="0" err="1"/>
              <a:t>lý</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điện</a:t>
            </a:r>
            <a:r>
              <a:rPr lang="en-US" dirty="0"/>
              <a:t> </a:t>
            </a:r>
            <a:r>
              <a:rPr lang="en-US" dirty="0" err="1"/>
              <a:t>trong</a:t>
            </a:r>
            <a:r>
              <a:rPr lang="en-US" dirty="0"/>
              <a:t> </a:t>
            </a:r>
            <a:r>
              <a:rPr lang="en-US" dirty="0" err="1"/>
              <a:t>nhà</a:t>
            </a:r>
            <a:endParaRPr lang="en-US" dirty="0"/>
          </a:p>
          <a:p>
            <a:r>
              <a:rPr lang="en-US" dirty="0">
                <a:latin typeface="Times New Roman" panose="02020603050405020304" pitchFamily="18" charset="0"/>
                <a:ea typeface="Times New Roman" panose="02020603050405020304" pitchFamily="18" charset="0"/>
              </a:rPr>
              <a:t>	+ </a:t>
            </a:r>
            <a:r>
              <a:rPr lang="en-US" dirty="0" err="1">
                <a:latin typeface="Times New Roman" panose="02020603050405020304" pitchFamily="18" charset="0"/>
                <a:ea typeface="Times New Roman" panose="02020603050405020304" pitchFamily="18" charset="0"/>
              </a:rPr>
              <a:t>Bật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tắt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điều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chỉnh</a:t>
            </a:r>
            <a:r>
              <a:rPr lang="en-US" dirty="0">
                <a:latin typeface="Times New Roman" panose="02020603050405020304" pitchFamily="18" charset="0"/>
                <a:ea typeface="Times New Roman" panose="02020603050405020304" pitchFamily="18" charset="0"/>
              </a:rPr>
              <a:t> c</a:t>
            </a:r>
            <a:r>
              <a:rPr lang="vi-VN" dirty="0">
                <a:latin typeface="Times New Roman" panose="02020603050405020304" pitchFamily="18" charset="0"/>
                <a:ea typeface="Times New Roman" panose="02020603050405020304" pitchFamily="18" charset="0"/>
              </a:rPr>
              <a:t>ư</a:t>
            </a:r>
            <a:r>
              <a:rPr lang="en-US" dirty="0" err="1">
                <a:latin typeface="Times New Roman" panose="02020603050405020304" pitchFamily="18" charset="0"/>
                <a:ea typeface="Times New Roman" panose="02020603050405020304" pitchFamily="18" charset="0"/>
              </a:rPr>
              <a:t>ờng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hoạt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đông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thiết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bị</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điện</a:t>
            </a:r>
            <a:endParaRPr lang="en-US" dirty="0">
              <a:latin typeface="Times New Roman" panose="02020603050405020304" pitchFamily="18" charset="0"/>
              <a:ea typeface="Times New Roman" panose="02020603050405020304" pitchFamily="18" charset="0"/>
            </a:endParaRPr>
          </a:p>
          <a:p>
            <a:r>
              <a:rPr lang="en-US" dirty="0" err="1">
                <a:latin typeface="Times New Roman" panose="02020603050405020304" pitchFamily="18" charset="0"/>
                <a:ea typeface="Times New Roman" panose="02020603050405020304" pitchFamily="18" charset="0"/>
              </a:rPr>
              <a:t>Điều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khiển</a:t>
            </a:r>
            <a:r>
              <a:rPr lang="en-US" dirty="0">
                <a:latin typeface="Times New Roman" panose="02020603050405020304" pitchFamily="18" charset="0"/>
                <a:ea typeface="Times New Roman" panose="02020603050405020304" pitchFamily="18" charset="0"/>
              </a:rPr>
              <a:t> đ</a:t>
            </a:r>
            <a:r>
              <a:rPr lang="vi-VN" dirty="0">
                <a:latin typeface="Times New Roman" panose="02020603050405020304" pitchFamily="18" charset="0"/>
                <a:ea typeface="Times New Roman" panose="02020603050405020304" pitchFamily="18" charset="0"/>
              </a:rPr>
              <a:t>ư</a:t>
            </a:r>
            <a:r>
              <a:rPr lang="en-US" dirty="0" err="1">
                <a:latin typeface="Times New Roman" panose="02020603050405020304" pitchFamily="18" charset="0"/>
                <a:ea typeface="Times New Roman" panose="02020603050405020304" pitchFamily="18" charset="0"/>
              </a:rPr>
              <a:t>ợc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thiết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bị</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điện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bằng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giọng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nói</a:t>
            </a:r>
            <a:r>
              <a:rPr lang="en-US" dirty="0">
                <a:latin typeface="Times New Roman" panose="02020603050405020304" pitchFamily="18" charset="0"/>
                <a:ea typeface="Times New Roman" panose="02020603050405020304" pitchFamily="18" charset="0"/>
              </a:rPr>
              <a:t> qua </a:t>
            </a:r>
            <a:r>
              <a:rPr lang="en-US" dirty="0" err="1">
                <a:latin typeface="Times New Roman" panose="02020603050405020304" pitchFamily="18" charset="0"/>
                <a:ea typeface="Times New Roman" panose="02020603050405020304" pitchFamily="18" charset="0"/>
              </a:rPr>
              <a:t>thiết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bị</a:t>
            </a:r>
            <a:r>
              <a:rPr lang="en-US" dirty="0">
                <a:latin typeface="Times New Roman" panose="02020603050405020304" pitchFamily="18" charset="0"/>
                <a:ea typeface="Times New Roman" panose="02020603050405020304" pitchFamily="18" charset="0"/>
              </a:rPr>
              <a:t> di </a:t>
            </a:r>
            <a:r>
              <a:rPr lang="en-US" dirty="0" err="1">
                <a:latin typeface="Times New Roman" panose="02020603050405020304" pitchFamily="18" charset="0"/>
                <a:ea typeface="Times New Roman" panose="02020603050405020304" pitchFamily="18" charset="0"/>
              </a:rPr>
              <a:t>động</a:t>
            </a:r>
            <a:endParaRPr lang="en-US" dirty="0"/>
          </a:p>
        </p:txBody>
      </p:sp>
    </p:spTree>
    <p:extLst>
      <p:ext uri="{BB962C8B-B14F-4D97-AF65-F5344CB8AC3E}">
        <p14:creationId xmlns:p14="http://schemas.microsoft.com/office/powerpoint/2010/main" val="2231876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A8B13-ED6C-4C74-81B7-661E5149CB61}"/>
              </a:ext>
            </a:extLst>
          </p:cNvPr>
          <p:cNvSpPr/>
          <p:nvPr/>
        </p:nvSpPr>
        <p:spPr>
          <a:xfrm>
            <a:off x="1059547" y="556164"/>
            <a:ext cx="4536498" cy="699102"/>
          </a:xfrm>
          <a:prstGeom prst="rect">
            <a:avLst/>
          </a:prstGeom>
        </p:spPr>
        <p:txBody>
          <a:bodyPr wrap="none">
            <a:spAutoFit/>
          </a:bodyPr>
          <a:lstStyle/>
          <a:p>
            <a:pPr marL="171450" defTabSz="914400">
              <a:lnSpc>
                <a:spcPct val="120000"/>
              </a:lnSpc>
              <a:spcAft>
                <a:spcPts val="600"/>
              </a:spcAft>
              <a:buSzPct val="125000"/>
            </a:pPr>
            <a:r>
              <a:rPr lang="en-US" sz="3600" dirty="0">
                <a:solidFill>
                  <a:srgbClr val="002F8E"/>
                </a:solidFill>
                <a:latin typeface="Times New Roman" panose="02020603050405020304" pitchFamily="18" charset="0"/>
                <a:cs typeface="Times New Roman" panose="02020603050405020304" pitchFamily="18" charset="0"/>
              </a:rPr>
              <a:t>9. </a:t>
            </a:r>
            <a:r>
              <a:rPr lang="en-US" sz="3600" dirty="0" err="1">
                <a:solidFill>
                  <a:srgbClr val="002F8E"/>
                </a:solidFill>
                <a:latin typeface="Times New Roman" panose="02020603050405020304" pitchFamily="18" charset="0"/>
                <a:cs typeface="Times New Roman" panose="02020603050405020304" pitchFamily="18" charset="0"/>
              </a:rPr>
              <a:t>Thử</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nghiệm</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kết</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quả</a:t>
            </a:r>
            <a:endParaRPr lang="en-US" sz="3600" dirty="0">
              <a:solidFill>
                <a:srgbClr val="002F8E"/>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62FF1C9C-873C-417F-B213-5472A9EF8BAD}"/>
              </a:ext>
            </a:extLst>
          </p:cNvPr>
          <p:cNvGraphicFramePr>
            <a:graphicFrameLocks noGrp="1"/>
          </p:cNvGraphicFramePr>
          <p:nvPr>
            <p:extLst>
              <p:ext uri="{D42A27DB-BD31-4B8C-83A1-F6EECF244321}">
                <p14:modId xmlns:p14="http://schemas.microsoft.com/office/powerpoint/2010/main" val="2827139054"/>
              </p:ext>
            </p:extLst>
          </p:nvPr>
        </p:nvGraphicFramePr>
        <p:xfrm>
          <a:off x="1745398" y="2425636"/>
          <a:ext cx="8128002" cy="1483360"/>
        </p:xfrm>
        <a:graphic>
          <a:graphicData uri="http://schemas.openxmlformats.org/drawingml/2006/table">
            <a:tbl>
              <a:tblPr firstRow="1" bandRow="1">
                <a:tableStyleId>{7DF18680-E054-41AD-8BC1-D1AEF772440D}</a:tableStyleId>
              </a:tblPr>
              <a:tblGrid>
                <a:gridCol w="1354667">
                  <a:extLst>
                    <a:ext uri="{9D8B030D-6E8A-4147-A177-3AD203B41FA5}">
                      <a16:colId xmlns:a16="http://schemas.microsoft.com/office/drawing/2014/main" val="187618631"/>
                    </a:ext>
                  </a:extLst>
                </a:gridCol>
                <a:gridCol w="1354667">
                  <a:extLst>
                    <a:ext uri="{9D8B030D-6E8A-4147-A177-3AD203B41FA5}">
                      <a16:colId xmlns:a16="http://schemas.microsoft.com/office/drawing/2014/main" val="4139910316"/>
                    </a:ext>
                  </a:extLst>
                </a:gridCol>
                <a:gridCol w="1354667">
                  <a:extLst>
                    <a:ext uri="{9D8B030D-6E8A-4147-A177-3AD203B41FA5}">
                      <a16:colId xmlns:a16="http://schemas.microsoft.com/office/drawing/2014/main" val="1175899042"/>
                    </a:ext>
                  </a:extLst>
                </a:gridCol>
                <a:gridCol w="1354667">
                  <a:extLst>
                    <a:ext uri="{9D8B030D-6E8A-4147-A177-3AD203B41FA5}">
                      <a16:colId xmlns:a16="http://schemas.microsoft.com/office/drawing/2014/main" val="1568775655"/>
                    </a:ext>
                  </a:extLst>
                </a:gridCol>
                <a:gridCol w="1354667">
                  <a:extLst>
                    <a:ext uri="{9D8B030D-6E8A-4147-A177-3AD203B41FA5}">
                      <a16:colId xmlns:a16="http://schemas.microsoft.com/office/drawing/2014/main" val="1210882870"/>
                    </a:ext>
                  </a:extLst>
                </a:gridCol>
                <a:gridCol w="1354667">
                  <a:extLst>
                    <a:ext uri="{9D8B030D-6E8A-4147-A177-3AD203B41FA5}">
                      <a16:colId xmlns:a16="http://schemas.microsoft.com/office/drawing/2014/main" val="3750261255"/>
                    </a:ext>
                  </a:extLst>
                </a:gridCol>
              </a:tblGrid>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2862032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8539051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2224473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99977862"/>
                  </a:ext>
                </a:extLst>
              </a:tr>
            </a:tbl>
          </a:graphicData>
        </a:graphic>
      </p:graphicFrame>
      <p:graphicFrame>
        <p:nvGraphicFramePr>
          <p:cNvPr id="6" name="Table 5">
            <a:extLst>
              <a:ext uri="{FF2B5EF4-FFF2-40B4-BE49-F238E27FC236}">
                <a16:creationId xmlns:a16="http://schemas.microsoft.com/office/drawing/2014/main" id="{09ED6D35-B8AE-4394-B273-E25D2B0044AB}"/>
              </a:ext>
            </a:extLst>
          </p:cNvPr>
          <p:cNvGraphicFramePr>
            <a:graphicFrameLocks noGrp="1"/>
          </p:cNvGraphicFramePr>
          <p:nvPr>
            <p:extLst>
              <p:ext uri="{D42A27DB-BD31-4B8C-83A1-F6EECF244321}">
                <p14:modId xmlns:p14="http://schemas.microsoft.com/office/powerpoint/2010/main" val="272929950"/>
              </p:ext>
            </p:extLst>
          </p:nvPr>
        </p:nvGraphicFramePr>
        <p:xfrm>
          <a:off x="1059547" y="1816945"/>
          <a:ext cx="10208526" cy="3832528"/>
        </p:xfrm>
        <a:graphic>
          <a:graphicData uri="http://schemas.openxmlformats.org/drawingml/2006/table">
            <a:tbl>
              <a:tblPr firstRow="1" firstCol="1" bandRow="1">
                <a:tableStyleId>{7DF18680-E054-41AD-8BC1-D1AEF772440D}</a:tableStyleId>
              </a:tblPr>
              <a:tblGrid>
                <a:gridCol w="689662">
                  <a:extLst>
                    <a:ext uri="{9D8B030D-6E8A-4147-A177-3AD203B41FA5}">
                      <a16:colId xmlns:a16="http://schemas.microsoft.com/office/drawing/2014/main" val="267244879"/>
                    </a:ext>
                  </a:extLst>
                </a:gridCol>
                <a:gridCol w="2043888">
                  <a:extLst>
                    <a:ext uri="{9D8B030D-6E8A-4147-A177-3AD203B41FA5}">
                      <a16:colId xmlns:a16="http://schemas.microsoft.com/office/drawing/2014/main" val="2833960120"/>
                    </a:ext>
                  </a:extLst>
                </a:gridCol>
                <a:gridCol w="3448310">
                  <a:extLst>
                    <a:ext uri="{9D8B030D-6E8A-4147-A177-3AD203B41FA5}">
                      <a16:colId xmlns:a16="http://schemas.microsoft.com/office/drawing/2014/main" val="3094252065"/>
                    </a:ext>
                  </a:extLst>
                </a:gridCol>
                <a:gridCol w="2848129">
                  <a:extLst>
                    <a:ext uri="{9D8B030D-6E8A-4147-A177-3AD203B41FA5}">
                      <a16:colId xmlns:a16="http://schemas.microsoft.com/office/drawing/2014/main" val="1478456577"/>
                    </a:ext>
                  </a:extLst>
                </a:gridCol>
                <a:gridCol w="1178537">
                  <a:extLst>
                    <a:ext uri="{9D8B030D-6E8A-4147-A177-3AD203B41FA5}">
                      <a16:colId xmlns:a16="http://schemas.microsoft.com/office/drawing/2014/main" val="1602830870"/>
                    </a:ext>
                  </a:extLst>
                </a:gridCol>
              </a:tblGrid>
              <a:tr h="267866">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STT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Người dùng nói</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dirty="0">
                          <a:effectLst/>
                          <a:latin typeface="Times New Roman" panose="02020603050405020304" pitchFamily="18" charset="0"/>
                          <a:cs typeface="Times New Roman" panose="02020603050405020304" pitchFamily="18" charset="0"/>
                        </a:rPr>
                        <a:t>Sau </a:t>
                      </a:r>
                      <a:r>
                        <a:rPr lang="en-US" sz="1500" dirty="0" err="1">
                          <a:effectLst/>
                          <a:latin typeface="Times New Roman" panose="02020603050405020304" pitchFamily="18" charset="0"/>
                          <a:cs typeface="Times New Roman" panose="02020603050405020304" pitchFamily="18" charset="0"/>
                        </a:rPr>
                        <a:t>khi</a:t>
                      </a:r>
                      <a:r>
                        <a:rPr lang="en-US" sz="1500" dirty="0">
                          <a:effectLst/>
                          <a:latin typeface="Times New Roman" panose="02020603050405020304" pitchFamily="18" charset="0"/>
                          <a:cs typeface="Times New Roman" panose="02020603050405020304" pitchFamily="18" charset="0"/>
                        </a:rPr>
                        <a:t> </a:t>
                      </a:r>
                      <a:r>
                        <a:rPr lang="en-US" sz="1500" dirty="0" err="1">
                          <a:effectLst/>
                          <a:latin typeface="Times New Roman" panose="02020603050405020304" pitchFamily="18" charset="0"/>
                          <a:cs typeface="Times New Roman" panose="02020603050405020304" pitchFamily="18" charset="0"/>
                        </a:rPr>
                        <a:t>chuyển</a:t>
                      </a:r>
                      <a:r>
                        <a:rPr lang="en-US" sz="1500" dirty="0">
                          <a:effectLst/>
                          <a:latin typeface="Times New Roman" panose="02020603050405020304" pitchFamily="18" charset="0"/>
                          <a:cs typeface="Times New Roman" panose="02020603050405020304" pitchFamily="18" charset="0"/>
                        </a:rPr>
                        <a:t> sang </a:t>
                      </a:r>
                      <a:r>
                        <a:rPr lang="en-US" sz="1500" dirty="0" err="1">
                          <a:effectLst/>
                          <a:latin typeface="Times New Roman" panose="02020603050405020304" pitchFamily="18" charset="0"/>
                          <a:cs typeface="Times New Roman" panose="02020603050405020304" pitchFamily="18" charset="0"/>
                        </a:rPr>
                        <a:t>văn</a:t>
                      </a:r>
                      <a:r>
                        <a:rPr lang="en-US" sz="1500" dirty="0">
                          <a:effectLst/>
                          <a:latin typeface="Times New Roman" panose="02020603050405020304" pitchFamily="18" charset="0"/>
                          <a:cs typeface="Times New Roman" panose="02020603050405020304" pitchFamily="18" charset="0"/>
                        </a:rPr>
                        <a:t> </a:t>
                      </a:r>
                      <a:r>
                        <a:rPr lang="en-US" sz="1500" dirty="0" err="1">
                          <a:effectLst/>
                          <a:latin typeface="Times New Roman" panose="02020603050405020304" pitchFamily="18" charset="0"/>
                          <a:cs typeface="Times New Roman" panose="02020603050405020304" pitchFamily="18" charset="0"/>
                        </a:rPr>
                        <a:t>bản</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Dữ liệu trả về</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Kết quả</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57092103"/>
                  </a:ext>
                </a:extLst>
              </a:tr>
              <a:tr h="267866">
                <a:tc>
                  <a:txBody>
                    <a:bodyPr/>
                    <a:lstStyle/>
                    <a:p>
                      <a:pPr marL="342900" marR="0" lvl="0" indent="-342900">
                        <a:lnSpc>
                          <a:spcPct val="106000"/>
                        </a:lnSpc>
                        <a:spcBef>
                          <a:spcPts val="0"/>
                        </a:spcBef>
                        <a:spcAft>
                          <a:spcPts val="0"/>
                        </a:spcAft>
                        <a:buFont typeface="+mj-lt"/>
                        <a:buAutoNum type="arabicPeriod"/>
                      </a:pPr>
                      <a:r>
                        <a:rPr lang="en-US" sz="1500">
                          <a:effectLst/>
                          <a:latin typeface="Times New Roman" panose="02020603050405020304" pitchFamily="18" charset="0"/>
                          <a:cs typeface="Times New Roman" panose="02020603050405020304" pitchFamily="18" charset="0"/>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I need to turn on the light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I need to turn on the light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OK, switching light on. Do you want more?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Đúng</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0381614"/>
                  </a:ext>
                </a:extLst>
              </a:tr>
              <a:tr h="267866">
                <a:tc>
                  <a:txBody>
                    <a:bodyPr/>
                    <a:lstStyle/>
                    <a:p>
                      <a:pPr marL="0" marR="0" lvl="0" indent="0">
                        <a:lnSpc>
                          <a:spcPct val="106000"/>
                        </a:lnSpc>
                        <a:spcBef>
                          <a:spcPts val="0"/>
                        </a:spcBef>
                        <a:spcAft>
                          <a:spcPts val="0"/>
                        </a:spcAft>
                        <a:buFont typeface="+mj-lt"/>
                        <a:buNone/>
                      </a:pPr>
                      <a:r>
                        <a:rPr lang="en-US" sz="1500" dirty="0">
                          <a:effectLst/>
                          <a:latin typeface="Times New Roman" panose="02020603050405020304" pitchFamily="18" charset="0"/>
                          <a:cs typeface="Times New Roman" panose="02020603050405020304" pitchFamily="18" charset="0"/>
                        </a:rPr>
                        <a:t>2 </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turn off the light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turn off the light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OK, switching light off. Do you want more?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Đúng</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21482877"/>
                  </a:ext>
                </a:extLst>
              </a:tr>
              <a:tr h="267866">
                <a:tc>
                  <a:txBody>
                    <a:bodyPr/>
                    <a:lstStyle/>
                    <a:p>
                      <a:pPr marL="0" marR="0" lvl="0" indent="0">
                        <a:lnSpc>
                          <a:spcPct val="106000"/>
                        </a:lnSpc>
                        <a:spcBef>
                          <a:spcPts val="0"/>
                        </a:spcBef>
                        <a:spcAft>
                          <a:spcPts val="0"/>
                        </a:spcAft>
                        <a:buFont typeface="+mj-lt"/>
                        <a:buNone/>
                      </a:pPr>
                      <a:r>
                        <a:rPr lang="en-US" sz="1500" dirty="0">
                          <a:effectLst/>
                          <a:latin typeface="Times New Roman" panose="02020603050405020304" pitchFamily="18" charset="0"/>
                          <a:cs typeface="Times New Roman" panose="02020603050405020304" pitchFamily="18" charset="0"/>
                        </a:rPr>
                        <a:t>3 </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fan on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fan on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OK, switching fan on. Do you want more?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Đúng</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45813813"/>
                  </a:ext>
                </a:extLst>
              </a:tr>
              <a:tr h="267866">
                <a:tc>
                  <a:txBody>
                    <a:bodyPr/>
                    <a:lstStyle/>
                    <a:p>
                      <a:pPr marL="0" marR="0" lvl="0" indent="0">
                        <a:lnSpc>
                          <a:spcPct val="106000"/>
                        </a:lnSpc>
                        <a:spcBef>
                          <a:spcPts val="0"/>
                        </a:spcBef>
                        <a:spcAft>
                          <a:spcPts val="0"/>
                        </a:spcAft>
                        <a:buFont typeface="+mj-lt"/>
                        <a:buNone/>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4</a:t>
                      </a: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fan on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phen om</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One more time!!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Sai</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22949784"/>
                  </a:ext>
                </a:extLst>
              </a:tr>
              <a:tr h="547943">
                <a:tc>
                  <a:txBody>
                    <a:bodyPr/>
                    <a:lstStyle/>
                    <a:p>
                      <a:pPr marL="0" marR="0" lvl="0" indent="0">
                        <a:lnSpc>
                          <a:spcPct val="106000"/>
                        </a:lnSpc>
                        <a:spcBef>
                          <a:spcPts val="0"/>
                        </a:spcBef>
                        <a:spcAft>
                          <a:spcPts val="0"/>
                        </a:spcAft>
                        <a:buFont typeface="+mj-lt"/>
                        <a:buNone/>
                      </a:pPr>
                      <a:r>
                        <a:rPr lang="en-US" sz="1500" dirty="0">
                          <a:effectLst/>
                          <a:latin typeface="Times New Roman" panose="02020603050405020304" pitchFamily="18" charset="0"/>
                          <a:cs typeface="Times New Roman" panose="02020603050405020304" pitchFamily="18" charset="0"/>
                        </a:rPr>
                        <a:t>5 </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brightness down till 10%</a:t>
                      </a:r>
                    </a:p>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blindness down till 10%</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Ok! The brightness of the light is 70%</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Đúng</a:t>
                      </a:r>
                    </a:p>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4844037"/>
                  </a:ext>
                </a:extLst>
              </a:tr>
              <a:tr h="523118">
                <a:tc>
                  <a:txBody>
                    <a:bodyPr/>
                    <a:lstStyle/>
                    <a:p>
                      <a:pPr marL="0" marR="0" lvl="0" indent="0">
                        <a:lnSpc>
                          <a:spcPct val="106000"/>
                        </a:lnSpc>
                        <a:spcBef>
                          <a:spcPts val="0"/>
                        </a:spcBef>
                        <a:spcAft>
                          <a:spcPts val="0"/>
                        </a:spcAft>
                        <a:buFont typeface="+mj-lt"/>
                        <a:buNone/>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6</a:t>
                      </a: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brightness down till 10%</a:t>
                      </a:r>
                    </a:p>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Libel Inez 25%</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Can you say that again</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Sai</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75977089"/>
                  </a:ext>
                </a:extLst>
              </a:tr>
              <a:tr h="267866">
                <a:tc>
                  <a:txBody>
                    <a:bodyPr/>
                    <a:lstStyle/>
                    <a:p>
                      <a:pPr marL="0" marR="0" lvl="0" indent="0">
                        <a:lnSpc>
                          <a:spcPct val="106000"/>
                        </a:lnSpc>
                        <a:spcBef>
                          <a:spcPts val="0"/>
                        </a:spcBef>
                        <a:spcAft>
                          <a:spcPts val="0"/>
                        </a:spcAft>
                        <a:buFont typeface="+mj-lt"/>
                        <a:buNone/>
                      </a:pPr>
                      <a:r>
                        <a:rPr lang="en-US" sz="1500" dirty="0">
                          <a:effectLst/>
                          <a:latin typeface="Times New Roman" panose="02020603050405020304" pitchFamily="18" charset="0"/>
                          <a:cs typeface="Times New Roman" panose="02020603050405020304" pitchFamily="18" charset="0"/>
                        </a:rPr>
                        <a:t>7 </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tell me about the state of light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tell me about the state of light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a:effectLst/>
                          <a:latin typeface="Times New Roman" panose="02020603050405020304" pitchFamily="18" charset="0"/>
                          <a:cs typeface="Times New Roman" panose="02020603050405020304" pitchFamily="18" charset="0"/>
                        </a:rPr>
                        <a:t>The light status is off.</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500" dirty="0" err="1">
                          <a:effectLst/>
                          <a:latin typeface="Times New Roman" panose="02020603050405020304" pitchFamily="18" charset="0"/>
                          <a:cs typeface="Times New Roman" panose="02020603050405020304" pitchFamily="18" charset="0"/>
                        </a:rPr>
                        <a:t>Đúng</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685054"/>
                  </a:ext>
                </a:extLst>
              </a:tr>
            </a:tbl>
          </a:graphicData>
        </a:graphic>
      </p:graphicFrame>
    </p:spTree>
    <p:extLst>
      <p:ext uri="{BB962C8B-B14F-4D97-AF65-F5344CB8AC3E}">
        <p14:creationId xmlns:p14="http://schemas.microsoft.com/office/powerpoint/2010/main" val="221144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E26446-065D-47EE-8A79-08CCC32B03B2}"/>
              </a:ext>
            </a:extLst>
          </p:cNvPr>
          <p:cNvSpPr txBox="1"/>
          <p:nvPr/>
        </p:nvSpPr>
        <p:spPr>
          <a:xfrm>
            <a:off x="1119116" y="2767280"/>
            <a:ext cx="10241906" cy="1323439"/>
          </a:xfrm>
          <a:prstGeom prst="rect">
            <a:avLst/>
          </a:prstGeom>
          <a:noFill/>
        </p:spPr>
        <p:txBody>
          <a:bodyPr wrap="none" rtlCol="0">
            <a:spAutoFit/>
          </a:bodyPr>
          <a:lstStyle/>
          <a:p>
            <a:r>
              <a:rPr lang="en-US" sz="8000" dirty="0">
                <a:solidFill>
                  <a:schemeClr val="tx1">
                    <a:lumMod val="95000"/>
                  </a:schemeClr>
                </a:solidFill>
                <a:latin typeface="Times New Roman" panose="02020603050405020304" pitchFamily="18" charset="0"/>
                <a:cs typeface="Times New Roman" panose="02020603050405020304" pitchFamily="18" charset="0"/>
              </a:rPr>
              <a:t>Thank for your attention</a:t>
            </a:r>
          </a:p>
        </p:txBody>
      </p:sp>
    </p:spTree>
    <p:extLst>
      <p:ext uri="{BB962C8B-B14F-4D97-AF65-F5344CB8AC3E}">
        <p14:creationId xmlns:p14="http://schemas.microsoft.com/office/powerpoint/2010/main" val="290415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605F4-C9DF-42F8-A2AC-7C615FEAD54E}"/>
              </a:ext>
            </a:extLst>
          </p:cNvPr>
          <p:cNvSpPr txBox="1"/>
          <p:nvPr/>
        </p:nvSpPr>
        <p:spPr>
          <a:xfrm>
            <a:off x="1143000" y="263525"/>
            <a:ext cx="9905998" cy="147857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cap="all" dirty="0">
                <a:solidFill>
                  <a:srgbClr val="002060"/>
                </a:solidFill>
                <a:latin typeface="Times New Roman" panose="02020603050405020304" pitchFamily="18" charset="0"/>
                <a:ea typeface="+mj-ea"/>
                <a:cs typeface="Times New Roman" panose="02020603050405020304" pitchFamily="18" charset="0"/>
              </a:rPr>
              <a:t>NỘI DUNG</a:t>
            </a:r>
          </a:p>
        </p:txBody>
      </p:sp>
      <p:sp>
        <p:nvSpPr>
          <p:cNvPr id="3" name="TextBox 2">
            <a:extLst>
              <a:ext uri="{FF2B5EF4-FFF2-40B4-BE49-F238E27FC236}">
                <a16:creationId xmlns:a16="http://schemas.microsoft.com/office/drawing/2014/main" id="{C7328228-4F5A-4A6A-A945-941784D479FE}"/>
              </a:ext>
            </a:extLst>
          </p:cNvPr>
          <p:cNvSpPr txBox="1"/>
          <p:nvPr/>
        </p:nvSpPr>
        <p:spPr>
          <a:xfrm>
            <a:off x="1709027" y="2001191"/>
            <a:ext cx="4153050" cy="3541714"/>
          </a:xfrm>
          <a:prstGeom prst="rect">
            <a:avLst/>
          </a:prstGeom>
        </p:spPr>
        <p:txBody>
          <a:bodyPr vert="horz" lIns="91440" tIns="45720" rIns="91440" bIns="45720" rtlCol="0" anchor="ctr">
            <a:normAutofit fontScale="85000" lnSpcReduction="20000"/>
          </a:bodyPr>
          <a:lstStyle/>
          <a:p>
            <a:pPr marL="628650" indent="-457200" defTabSz="914400">
              <a:lnSpc>
                <a:spcPct val="120000"/>
              </a:lnSpc>
              <a:spcAft>
                <a:spcPts val="600"/>
              </a:spcAft>
              <a:buSzPct val="125000"/>
              <a:buFont typeface="+mj-lt"/>
              <a:buAutoNum type="arabicPeriod"/>
            </a:pPr>
            <a:r>
              <a:rPr lang="en-US" sz="2400" dirty="0" err="1">
                <a:solidFill>
                  <a:srgbClr val="002F8E"/>
                </a:solidFill>
                <a:latin typeface="Times New Roman" panose="02020603050405020304" pitchFamily="18" charset="0"/>
                <a:cs typeface="Times New Roman" panose="02020603050405020304" pitchFamily="18" charset="0"/>
              </a:rPr>
              <a:t>Giới</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thiệu</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về</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SmartHome</a:t>
            </a:r>
            <a:endParaRPr lang="en-US" sz="2400" dirty="0">
              <a:solidFill>
                <a:srgbClr val="002F8E"/>
              </a:solidFill>
              <a:latin typeface="Times New Roman" panose="02020603050405020304" pitchFamily="18" charset="0"/>
              <a:cs typeface="Times New Roman" panose="02020603050405020304" pitchFamily="18" charset="0"/>
            </a:endParaRPr>
          </a:p>
          <a:p>
            <a:pPr marL="628650" indent="-457200" defTabSz="914400">
              <a:lnSpc>
                <a:spcPct val="120000"/>
              </a:lnSpc>
              <a:spcAft>
                <a:spcPts val="600"/>
              </a:spcAft>
              <a:buSzPct val="125000"/>
              <a:buFont typeface="+mj-lt"/>
              <a:buAutoNum type="arabicPeriod"/>
            </a:pPr>
            <a:r>
              <a:rPr lang="en-US" sz="2400" dirty="0" err="1">
                <a:solidFill>
                  <a:srgbClr val="002F8E"/>
                </a:solidFill>
                <a:latin typeface="Times New Roman" panose="02020603050405020304" pitchFamily="18" charset="0"/>
                <a:cs typeface="Times New Roman" panose="02020603050405020304" pitchFamily="18" charset="0"/>
              </a:rPr>
              <a:t>Mục</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đích</a:t>
            </a:r>
            <a:endParaRPr lang="en-US" sz="2400" dirty="0">
              <a:solidFill>
                <a:srgbClr val="002F8E"/>
              </a:solidFill>
              <a:latin typeface="Times New Roman" panose="02020603050405020304" pitchFamily="18" charset="0"/>
              <a:cs typeface="Times New Roman" panose="02020603050405020304" pitchFamily="18" charset="0"/>
            </a:endParaRPr>
          </a:p>
          <a:p>
            <a:pPr marL="628650" indent="-457200" defTabSz="914400">
              <a:lnSpc>
                <a:spcPct val="120000"/>
              </a:lnSpc>
              <a:spcAft>
                <a:spcPts val="600"/>
              </a:spcAft>
              <a:buSzPct val="125000"/>
              <a:buFont typeface="+mj-lt"/>
              <a:buAutoNum type="arabicPeriod"/>
            </a:pPr>
            <a:r>
              <a:rPr lang="en-US" sz="2400" dirty="0" err="1">
                <a:solidFill>
                  <a:srgbClr val="002F8E"/>
                </a:solidFill>
                <a:latin typeface="Times New Roman" panose="02020603050405020304" pitchFamily="18" charset="0"/>
                <a:cs typeface="Times New Roman" panose="02020603050405020304" pitchFamily="18" charset="0"/>
              </a:rPr>
              <a:t>Chức</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năng</a:t>
            </a:r>
            <a:endParaRPr lang="en-US" sz="2400" dirty="0">
              <a:solidFill>
                <a:srgbClr val="002F8E"/>
              </a:solidFill>
              <a:latin typeface="Times New Roman" panose="02020603050405020304" pitchFamily="18" charset="0"/>
              <a:cs typeface="Times New Roman" panose="02020603050405020304" pitchFamily="18" charset="0"/>
            </a:endParaRPr>
          </a:p>
          <a:p>
            <a:pPr marL="628650" indent="-457200" defTabSz="914400">
              <a:lnSpc>
                <a:spcPct val="120000"/>
              </a:lnSpc>
              <a:spcAft>
                <a:spcPts val="600"/>
              </a:spcAft>
              <a:buSzPct val="125000"/>
              <a:buFont typeface="+mj-lt"/>
              <a:buAutoNum type="arabicPeriod"/>
            </a:pPr>
            <a:r>
              <a:rPr lang="en-US" sz="2400" dirty="0" err="1">
                <a:solidFill>
                  <a:srgbClr val="002F8E"/>
                </a:solidFill>
                <a:latin typeface="Times New Roman" panose="02020603050405020304" pitchFamily="18" charset="0"/>
                <a:cs typeface="Times New Roman" panose="02020603050405020304" pitchFamily="18" charset="0"/>
              </a:rPr>
              <a:t>Nghiên</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cứu</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thị</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trường</a:t>
            </a:r>
            <a:endParaRPr lang="en-US" sz="2400" dirty="0">
              <a:solidFill>
                <a:srgbClr val="002F8E"/>
              </a:solidFill>
              <a:latin typeface="Times New Roman" panose="02020603050405020304" pitchFamily="18" charset="0"/>
              <a:cs typeface="Times New Roman" panose="02020603050405020304" pitchFamily="18" charset="0"/>
            </a:endParaRPr>
          </a:p>
          <a:p>
            <a:pPr marL="628650" indent="-457200" defTabSz="914400">
              <a:lnSpc>
                <a:spcPct val="120000"/>
              </a:lnSpc>
              <a:spcAft>
                <a:spcPts val="600"/>
              </a:spcAft>
              <a:buSzPct val="125000"/>
              <a:buFont typeface="+mj-lt"/>
              <a:buAutoNum type="arabicPeriod"/>
            </a:pPr>
            <a:r>
              <a:rPr lang="en-US" sz="2400" dirty="0" err="1">
                <a:solidFill>
                  <a:srgbClr val="002F8E"/>
                </a:solidFill>
                <a:latin typeface="Times New Roman" panose="02020603050405020304" pitchFamily="18" charset="0"/>
                <a:cs typeface="Times New Roman" panose="02020603050405020304" pitchFamily="18" charset="0"/>
              </a:rPr>
              <a:t>Các</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ứng</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dụng</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sử</a:t>
            </a:r>
            <a:r>
              <a:rPr lang="en-US" sz="2400" dirty="0">
                <a:solidFill>
                  <a:srgbClr val="002F8E"/>
                </a:solidFill>
                <a:latin typeface="Times New Roman" panose="02020603050405020304" pitchFamily="18" charset="0"/>
                <a:cs typeface="Times New Roman" panose="02020603050405020304" pitchFamily="18" charset="0"/>
              </a:rPr>
              <a:t> dung</a:t>
            </a:r>
          </a:p>
          <a:p>
            <a:pPr marL="628650" indent="-457200" defTabSz="914400">
              <a:lnSpc>
                <a:spcPct val="120000"/>
              </a:lnSpc>
              <a:spcAft>
                <a:spcPts val="600"/>
              </a:spcAft>
              <a:buSzPct val="125000"/>
              <a:buFont typeface="+mj-lt"/>
              <a:buAutoNum type="arabicPeriod"/>
            </a:pPr>
            <a:r>
              <a:rPr lang="en-US" sz="2400" dirty="0" err="1">
                <a:solidFill>
                  <a:srgbClr val="002F8E"/>
                </a:solidFill>
                <a:latin typeface="Times New Roman" panose="02020603050405020304" pitchFamily="18" charset="0"/>
                <a:cs typeface="Times New Roman" panose="02020603050405020304" pitchFamily="18" charset="0"/>
              </a:rPr>
              <a:t>Các</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thiết</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bị</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sử</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dụng</a:t>
            </a:r>
            <a:endParaRPr lang="en-US" sz="2400" dirty="0">
              <a:solidFill>
                <a:srgbClr val="002F8E"/>
              </a:solidFill>
              <a:latin typeface="Times New Roman" panose="02020603050405020304" pitchFamily="18" charset="0"/>
              <a:cs typeface="Times New Roman" panose="02020603050405020304" pitchFamily="18" charset="0"/>
            </a:endParaRPr>
          </a:p>
          <a:p>
            <a:pPr marL="628650" indent="-457200" defTabSz="914400">
              <a:lnSpc>
                <a:spcPct val="120000"/>
              </a:lnSpc>
              <a:spcAft>
                <a:spcPts val="600"/>
              </a:spcAft>
              <a:buSzPct val="125000"/>
              <a:buFont typeface="+mj-lt"/>
              <a:buAutoNum type="arabicPeriod"/>
            </a:pPr>
            <a:r>
              <a:rPr lang="en-US" sz="2400" dirty="0" err="1">
                <a:solidFill>
                  <a:srgbClr val="002F8E"/>
                </a:solidFill>
                <a:latin typeface="Times New Roman" panose="02020603050405020304" pitchFamily="18" charset="0"/>
                <a:cs typeface="Times New Roman" panose="02020603050405020304" pitchFamily="18" charset="0"/>
              </a:rPr>
              <a:t>Các</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bước</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thực</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hiện</a:t>
            </a:r>
            <a:endParaRPr lang="en-US" sz="2400" dirty="0">
              <a:solidFill>
                <a:srgbClr val="002F8E"/>
              </a:solidFill>
              <a:latin typeface="Times New Roman" panose="02020603050405020304" pitchFamily="18" charset="0"/>
              <a:cs typeface="Times New Roman" panose="02020603050405020304" pitchFamily="18" charset="0"/>
            </a:endParaRPr>
          </a:p>
          <a:p>
            <a:pPr marL="628650" indent="-457200" defTabSz="914400">
              <a:lnSpc>
                <a:spcPct val="120000"/>
              </a:lnSpc>
              <a:spcAft>
                <a:spcPts val="600"/>
              </a:spcAft>
              <a:buSzPct val="125000"/>
              <a:buFont typeface="+mj-lt"/>
              <a:buAutoNum type="arabicPeriod"/>
            </a:pPr>
            <a:r>
              <a:rPr lang="en-US" sz="2400" dirty="0" err="1">
                <a:solidFill>
                  <a:srgbClr val="002F8E"/>
                </a:solidFill>
                <a:latin typeface="Times New Roman" panose="02020603050405020304" pitchFamily="18" charset="0"/>
                <a:cs typeface="Times New Roman" panose="02020603050405020304" pitchFamily="18" charset="0"/>
              </a:rPr>
              <a:t>Kết</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quả</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đạt</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được</a:t>
            </a:r>
            <a:r>
              <a:rPr lang="en-US" sz="2400" dirty="0">
                <a:solidFill>
                  <a:srgbClr val="002F8E"/>
                </a:solidFill>
                <a:latin typeface="Times New Roman" panose="02020603050405020304" pitchFamily="18" charset="0"/>
                <a:cs typeface="Times New Roman" panose="02020603050405020304" pitchFamily="18" charset="0"/>
              </a:rPr>
              <a:t> </a:t>
            </a:r>
          </a:p>
          <a:p>
            <a:pPr marL="628650" indent="-457200" defTabSz="914400">
              <a:lnSpc>
                <a:spcPct val="120000"/>
              </a:lnSpc>
              <a:spcAft>
                <a:spcPts val="600"/>
              </a:spcAft>
              <a:buSzPct val="125000"/>
              <a:buFont typeface="+mj-lt"/>
              <a:buAutoNum type="arabicPeriod"/>
            </a:pPr>
            <a:r>
              <a:rPr lang="en-US" sz="2400" dirty="0" err="1">
                <a:solidFill>
                  <a:srgbClr val="002F8E"/>
                </a:solidFill>
                <a:latin typeface="Times New Roman" panose="02020603050405020304" pitchFamily="18" charset="0"/>
                <a:cs typeface="Times New Roman" panose="02020603050405020304" pitchFamily="18" charset="0"/>
              </a:rPr>
              <a:t>Thử</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nghiệm</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kết</a:t>
            </a:r>
            <a:r>
              <a:rPr lang="en-US" sz="2400" dirty="0">
                <a:solidFill>
                  <a:srgbClr val="002F8E"/>
                </a:solidFill>
                <a:latin typeface="Times New Roman" panose="02020603050405020304" pitchFamily="18" charset="0"/>
                <a:cs typeface="Times New Roman" panose="02020603050405020304" pitchFamily="18" charset="0"/>
              </a:rPr>
              <a:t> </a:t>
            </a:r>
            <a:r>
              <a:rPr lang="en-US" sz="2400" dirty="0" err="1">
                <a:solidFill>
                  <a:srgbClr val="002F8E"/>
                </a:solidFill>
                <a:latin typeface="Times New Roman" panose="02020603050405020304" pitchFamily="18" charset="0"/>
                <a:cs typeface="Times New Roman" panose="02020603050405020304" pitchFamily="18" charset="0"/>
              </a:rPr>
              <a:t>quả</a:t>
            </a:r>
            <a:endParaRPr lang="en-US" sz="2400" dirty="0">
              <a:solidFill>
                <a:srgbClr val="002F8E"/>
              </a:solidFill>
              <a:latin typeface="Times New Roman" panose="02020603050405020304" pitchFamily="18" charset="0"/>
              <a:cs typeface="Times New Roman" panose="02020603050405020304" pitchFamily="18" charset="0"/>
            </a:endParaRPr>
          </a:p>
        </p:txBody>
      </p:sp>
      <p:pic>
        <p:nvPicPr>
          <p:cNvPr id="2050" name="Picture 2" descr="Káº¿t quáº£ hÃ¬nh áº£nh cho IOt">
            <a:extLst>
              <a:ext uri="{FF2B5EF4-FFF2-40B4-BE49-F238E27FC236}">
                <a16:creationId xmlns:a16="http://schemas.microsoft.com/office/drawing/2014/main" id="{4ED77658-AE81-4412-B2A4-ECCFE375B6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799"/>
          <a:stretch/>
        </p:blipFill>
        <p:spPr bwMode="auto">
          <a:xfrm>
            <a:off x="5934187" y="1990726"/>
            <a:ext cx="5409293" cy="3541713"/>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20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9D5CD-C752-43F9-8529-1F5C13B1E33E}"/>
              </a:ext>
            </a:extLst>
          </p:cNvPr>
          <p:cNvSpPr/>
          <p:nvPr/>
        </p:nvSpPr>
        <p:spPr>
          <a:xfrm>
            <a:off x="1121690" y="471073"/>
            <a:ext cx="7334572" cy="699102"/>
          </a:xfrm>
          <a:prstGeom prst="rect">
            <a:avLst/>
          </a:prstGeom>
        </p:spPr>
        <p:txBody>
          <a:bodyPr wrap="none">
            <a:spAutoFit/>
          </a:bodyPr>
          <a:lstStyle/>
          <a:p>
            <a:pPr marL="914400" indent="-742950" defTabSz="914400">
              <a:lnSpc>
                <a:spcPct val="120000"/>
              </a:lnSpc>
              <a:spcAft>
                <a:spcPts val="600"/>
              </a:spcAft>
              <a:buSzPct val="125000"/>
              <a:buFont typeface="+mj-lt"/>
              <a:buAutoNum type="arabicPeriod"/>
            </a:pPr>
            <a:r>
              <a:rPr lang="en-US" sz="3600" dirty="0">
                <a:solidFill>
                  <a:srgbClr val="002060"/>
                </a:solidFill>
                <a:latin typeface="Times New Roman" panose="02020603050405020304" pitchFamily="18" charset="0"/>
                <a:cs typeface="Times New Roman" panose="02020603050405020304" pitchFamily="18" charset="0"/>
              </a:rPr>
              <a:t>GIỚI THIỆU VỀ SMARTHOME</a:t>
            </a:r>
          </a:p>
        </p:txBody>
      </p:sp>
      <p:pic>
        <p:nvPicPr>
          <p:cNvPr id="3074" name="Picture 2" descr="Káº¿t quáº£ hÃ¬nh áº£nh cho smart home">
            <a:extLst>
              <a:ext uri="{FF2B5EF4-FFF2-40B4-BE49-F238E27FC236}">
                <a16:creationId xmlns:a16="http://schemas.microsoft.com/office/drawing/2014/main" id="{48C194EF-5F97-4DD7-B0C8-D1F2DB7BD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766" y="2377553"/>
            <a:ext cx="5565234" cy="31907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85921A-BE01-493B-921E-7336FE5F1843}"/>
              </a:ext>
            </a:extLst>
          </p:cNvPr>
          <p:cNvSpPr txBox="1"/>
          <p:nvPr/>
        </p:nvSpPr>
        <p:spPr>
          <a:xfrm>
            <a:off x="6096000" y="2421339"/>
            <a:ext cx="6162264" cy="28069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err="1">
                <a:solidFill>
                  <a:schemeClr val="tx1">
                    <a:lumMod val="95000"/>
                  </a:schemeClr>
                </a:solidFill>
                <a:latin typeface="Times New Roman" panose="02020603050405020304" pitchFamily="18" charset="0"/>
                <a:cs typeface="Times New Roman" panose="02020603050405020304" pitchFamily="18" charset="0"/>
              </a:rPr>
              <a:t>Là</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kiểu</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nhà</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được</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lắp</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đặt</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các</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thiết</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bị</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tự</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động</a:t>
            </a:r>
            <a:endParaRPr lang="en-US" sz="2000"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err="1">
                <a:solidFill>
                  <a:schemeClr val="tx1">
                    <a:lumMod val="95000"/>
                  </a:schemeClr>
                </a:solidFill>
                <a:latin typeface="Times New Roman" panose="02020603050405020304" pitchFamily="18" charset="0"/>
                <a:cs typeface="Times New Roman" panose="02020603050405020304" pitchFamily="18" charset="0"/>
              </a:rPr>
              <a:t>Được</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kết</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nối</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với</a:t>
            </a:r>
            <a:r>
              <a:rPr lang="en-US" sz="2000" dirty="0">
                <a:solidFill>
                  <a:schemeClr val="tx1">
                    <a:lumMod val="95000"/>
                  </a:schemeClr>
                </a:solidFill>
                <a:latin typeface="Times New Roman" panose="02020603050405020304" pitchFamily="18" charset="0"/>
                <a:cs typeface="Times New Roman" panose="02020603050405020304" pitchFamily="18" charset="0"/>
              </a:rPr>
              <a:t> Internet</a:t>
            </a:r>
          </a:p>
          <a:p>
            <a:pPr marL="285750" indent="-285750">
              <a:lnSpc>
                <a:spcPct val="150000"/>
              </a:lnSpc>
              <a:buFont typeface="Arial" panose="020B0604020202020204" pitchFamily="34" charset="0"/>
              <a:buChar char="•"/>
            </a:pPr>
            <a:r>
              <a:rPr lang="en-US" sz="2000" dirty="0" err="1">
                <a:solidFill>
                  <a:schemeClr val="tx1">
                    <a:lumMod val="95000"/>
                  </a:schemeClr>
                </a:solidFill>
                <a:latin typeface="Times New Roman" panose="02020603050405020304" pitchFamily="18" charset="0"/>
                <a:cs typeface="Times New Roman" panose="02020603050405020304" pitchFamily="18" charset="0"/>
              </a:rPr>
              <a:t>Quản</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lý</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điều</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khiển</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một</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số</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thao</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tác</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thay</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thế</a:t>
            </a:r>
            <a:r>
              <a:rPr lang="en-US" sz="2000" dirty="0">
                <a:solidFill>
                  <a:schemeClr val="tx1">
                    <a:lumMod val="95000"/>
                  </a:schemeClr>
                </a:solidFill>
                <a:latin typeface="Times New Roman" panose="02020603050405020304" pitchFamily="18" charset="0"/>
                <a:cs typeface="Times New Roman" panose="02020603050405020304" pitchFamily="18" charset="0"/>
              </a:rPr>
              <a:t> con ng</a:t>
            </a:r>
            <a:r>
              <a:rPr lang="vi-VN" sz="2000" dirty="0">
                <a:solidFill>
                  <a:schemeClr val="tx1">
                    <a:lumMod val="95000"/>
                  </a:schemeClr>
                </a:solidFill>
                <a:latin typeface="Times New Roman" panose="02020603050405020304" pitchFamily="18" charset="0"/>
                <a:cs typeface="Times New Roman" panose="02020603050405020304" pitchFamily="18" charset="0"/>
              </a:rPr>
              <a:t>ư</a:t>
            </a:r>
            <a:r>
              <a:rPr lang="en-US" sz="2000" dirty="0" err="1">
                <a:solidFill>
                  <a:schemeClr val="tx1">
                    <a:lumMod val="95000"/>
                  </a:schemeClr>
                </a:solidFill>
                <a:latin typeface="Times New Roman" panose="02020603050405020304" pitchFamily="18" charset="0"/>
                <a:cs typeface="Times New Roman" panose="02020603050405020304" pitchFamily="18" charset="0"/>
              </a:rPr>
              <a:t>ời</a:t>
            </a:r>
            <a:r>
              <a:rPr lang="en-US" sz="2000" dirty="0">
                <a:solidFill>
                  <a:schemeClr val="tx1">
                    <a:lumMod val="95000"/>
                  </a:schemeClr>
                </a:solidFill>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sz="2000" dirty="0" err="1">
                <a:solidFill>
                  <a:schemeClr val="tx1">
                    <a:lumMod val="95000"/>
                  </a:schemeClr>
                </a:solidFill>
                <a:latin typeface="Times New Roman" panose="02020603050405020304" pitchFamily="18" charset="0"/>
                <a:cs typeface="Times New Roman" panose="02020603050405020304" pitchFamily="18" charset="0"/>
              </a:rPr>
              <a:t>Giao</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tiếp</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với</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người</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dùng</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thông</a:t>
            </a:r>
            <a:r>
              <a:rPr lang="en-US" sz="2000" dirty="0">
                <a:solidFill>
                  <a:schemeClr val="tx1">
                    <a:lumMod val="95000"/>
                  </a:schemeClr>
                </a:solidFill>
                <a:latin typeface="Times New Roman" panose="02020603050405020304" pitchFamily="18" charset="0"/>
                <a:cs typeface="Times New Roman" panose="02020603050405020304" pitchFamily="18" charset="0"/>
              </a:rPr>
              <a:t> qua </a:t>
            </a:r>
          </a:p>
          <a:p>
            <a:pPr>
              <a:lnSpc>
                <a:spcPct val="150000"/>
              </a:lnSpc>
            </a:pP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bảng</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điện</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tử</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đặt</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trong</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nhà</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điện</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thoại</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máy</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tính</a:t>
            </a:r>
            <a:r>
              <a:rPr lang="en-US" sz="2000" dirty="0">
                <a:solidFill>
                  <a:schemeClr val="tx1">
                    <a:lumMod val="95000"/>
                  </a:schemeClr>
                </a:solidFill>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2000" dirty="0" err="1">
                <a:solidFill>
                  <a:schemeClr val="tx1">
                    <a:lumMod val="95000"/>
                  </a:schemeClr>
                </a:solidFill>
                <a:latin typeface="Times New Roman" panose="02020603050405020304" pitchFamily="18" charset="0"/>
                <a:cs typeface="Times New Roman" panose="02020603050405020304" pitchFamily="18" charset="0"/>
              </a:rPr>
              <a:t>Các</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thiết</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bị</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có</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khả</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năng</a:t>
            </a:r>
            <a:r>
              <a:rPr lang="en-US" sz="2000" dirty="0">
                <a:solidFill>
                  <a:schemeClr val="tx1">
                    <a:lumMod val="95000"/>
                  </a:schemeClr>
                </a:solidFill>
                <a:latin typeface="Times New Roman" panose="02020603050405020304" pitchFamily="18" charset="0"/>
                <a:cs typeface="Times New Roman" panose="02020603050405020304" pitchFamily="18" charset="0"/>
              </a:rPr>
              <a:t> t</a:t>
            </a:r>
            <a:r>
              <a:rPr lang="vi-VN" sz="2000" dirty="0">
                <a:solidFill>
                  <a:schemeClr val="tx1">
                    <a:lumMod val="95000"/>
                  </a:schemeClr>
                </a:solidFill>
                <a:latin typeface="Times New Roman" panose="02020603050405020304" pitchFamily="18" charset="0"/>
                <a:cs typeface="Times New Roman" panose="02020603050405020304" pitchFamily="18" charset="0"/>
              </a:rPr>
              <a:t>ư</a:t>
            </a:r>
            <a:r>
              <a:rPr lang="en-US" sz="2000" dirty="0" err="1">
                <a:solidFill>
                  <a:schemeClr val="tx1">
                    <a:lumMod val="95000"/>
                  </a:schemeClr>
                </a:solidFill>
                <a:latin typeface="Times New Roman" panose="02020603050405020304" pitchFamily="18" charset="0"/>
                <a:cs typeface="Times New Roman" panose="02020603050405020304" pitchFamily="18" charset="0"/>
              </a:rPr>
              <a:t>ơng</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tác</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với</a:t>
            </a:r>
            <a:r>
              <a:rPr lang="en-US" sz="2000" dirty="0">
                <a:solidFill>
                  <a:schemeClr val="tx1">
                    <a:lumMod val="95000"/>
                  </a:schemeClr>
                </a:solidFill>
                <a:latin typeface="Times New Roman" panose="02020603050405020304" pitchFamily="18" charset="0"/>
                <a:cs typeface="Times New Roman" panose="02020603050405020304" pitchFamily="18" charset="0"/>
              </a:rPr>
              <a:t> </a:t>
            </a:r>
            <a:r>
              <a:rPr lang="en-US" sz="2000" dirty="0" err="1">
                <a:solidFill>
                  <a:schemeClr val="tx1">
                    <a:lumMod val="95000"/>
                  </a:schemeClr>
                </a:solidFill>
                <a:latin typeface="Times New Roman" panose="02020603050405020304" pitchFamily="18" charset="0"/>
                <a:cs typeface="Times New Roman" panose="02020603050405020304" pitchFamily="18" charset="0"/>
              </a:rPr>
              <a:t>nhau</a:t>
            </a:r>
            <a:endParaRPr lang="en-US" sz="2000" dirty="0">
              <a:solidFill>
                <a:schemeClr val="tx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87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D2EA64-C6E6-4479-88E9-2C50A124D98D}"/>
              </a:ext>
            </a:extLst>
          </p:cNvPr>
          <p:cNvSpPr txBox="1"/>
          <p:nvPr/>
        </p:nvSpPr>
        <p:spPr>
          <a:xfrm>
            <a:off x="1342029" y="450376"/>
            <a:ext cx="3230372" cy="646331"/>
          </a:xfrm>
          <a:prstGeom prst="rect">
            <a:avLst/>
          </a:prstGeom>
          <a:noFill/>
        </p:spPr>
        <p:txBody>
          <a:bodyPr wrap="none" rtlCol="0">
            <a:spAutoFit/>
          </a:bodyPr>
          <a:lstStyle/>
          <a:p>
            <a:pPr marL="742950" indent="-742950">
              <a:buFont typeface="+mj-lt"/>
              <a:buAutoNum type="arabicPeriod" startAt="2"/>
            </a:pPr>
            <a:r>
              <a:rPr lang="en-US" sz="3600" dirty="0">
                <a:solidFill>
                  <a:schemeClr val="bg2">
                    <a:lumMod val="75000"/>
                  </a:schemeClr>
                </a:solidFill>
                <a:latin typeface="Times New Roman" panose="02020603050405020304" pitchFamily="18" charset="0"/>
                <a:cs typeface="Times New Roman" panose="02020603050405020304" pitchFamily="18" charset="0"/>
              </a:rPr>
              <a:t>MỤC ĐÍCH</a:t>
            </a:r>
          </a:p>
        </p:txBody>
      </p:sp>
      <p:sp>
        <p:nvSpPr>
          <p:cNvPr id="3" name="Rectangle 2">
            <a:extLst>
              <a:ext uri="{FF2B5EF4-FFF2-40B4-BE49-F238E27FC236}">
                <a16:creationId xmlns:a16="http://schemas.microsoft.com/office/drawing/2014/main" id="{8405083E-B2B6-49EC-AC32-93C4B3049B54}"/>
              </a:ext>
            </a:extLst>
          </p:cNvPr>
          <p:cNvSpPr/>
          <p:nvPr/>
        </p:nvSpPr>
        <p:spPr>
          <a:xfrm>
            <a:off x="1044893" y="1260480"/>
            <a:ext cx="10804478" cy="1581010"/>
          </a:xfrm>
          <a:prstGeom prst="rect">
            <a:avLst/>
          </a:prstGeom>
        </p:spPr>
        <p:txBody>
          <a:bodyPr wrap="square">
            <a:spAutoFit/>
          </a:bodyPr>
          <a:lstStyle/>
          <a:p>
            <a:pPr marL="800100" marR="0" indent="-342900" algn="just">
              <a:lnSpc>
                <a:spcPct val="106000"/>
              </a:lnSpc>
              <a:spcBef>
                <a:spcPts val="0"/>
              </a:spcBef>
              <a:spcAft>
                <a:spcPts val="800"/>
              </a:spcAft>
              <a:buFont typeface="Arial" panose="020B0604020202020204" pitchFamily="34" charset="0"/>
              <a:buChar char="•"/>
            </a:pPr>
            <a:r>
              <a:rPr lang="en-US" sz="2000" dirty="0" err="1">
                <a:solidFill>
                  <a:schemeClr val="bg2">
                    <a:lumMod val="75000"/>
                  </a:schemeClr>
                </a:solidFill>
                <a:latin typeface="Times New Roman" panose="02020603050405020304" pitchFamily="18" charset="0"/>
                <a:cs typeface="Times New Roman" panose="02020603050405020304" pitchFamily="18" charset="0"/>
              </a:rPr>
              <a:t>Thiết</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lập</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mô</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hình</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mạng</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điều</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khiển</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từ</a:t>
            </a:r>
            <a:r>
              <a:rPr lang="en-US" sz="2000" dirty="0">
                <a:solidFill>
                  <a:schemeClr val="bg2">
                    <a:lumMod val="75000"/>
                  </a:schemeClr>
                </a:solidFill>
                <a:latin typeface="Times New Roman" panose="02020603050405020304" pitchFamily="18" charset="0"/>
                <a:cs typeface="Times New Roman" panose="02020603050405020304" pitchFamily="18" charset="0"/>
              </a:rPr>
              <a:t> internet </a:t>
            </a:r>
            <a:r>
              <a:rPr lang="en-US" sz="2000" dirty="0" err="1">
                <a:solidFill>
                  <a:schemeClr val="bg2">
                    <a:lumMod val="75000"/>
                  </a:schemeClr>
                </a:solidFill>
                <a:latin typeface="Times New Roman" panose="02020603050405020304" pitchFamily="18" charset="0"/>
                <a:cs typeface="Times New Roman" panose="02020603050405020304" pitchFamily="18" charset="0"/>
              </a:rPr>
              <a:t>đến</a:t>
            </a:r>
            <a:r>
              <a:rPr lang="en-US" sz="2000" dirty="0">
                <a:solidFill>
                  <a:schemeClr val="bg2">
                    <a:lumMod val="75000"/>
                  </a:schemeClr>
                </a:solidFill>
                <a:latin typeface="Times New Roman" panose="02020603050405020304" pitchFamily="18" charset="0"/>
                <a:cs typeface="Times New Roman" panose="02020603050405020304" pitchFamily="18" charset="0"/>
              </a:rPr>
              <a:t> board </a:t>
            </a:r>
            <a:r>
              <a:rPr lang="en-US" sz="2000" dirty="0" err="1">
                <a:solidFill>
                  <a:schemeClr val="bg2">
                    <a:lumMod val="75000"/>
                  </a:schemeClr>
                </a:solidFill>
                <a:latin typeface="Times New Roman" panose="02020603050405020304" pitchFamily="18" charset="0"/>
                <a:cs typeface="Times New Roman" panose="02020603050405020304" pitchFamily="18" charset="0"/>
              </a:rPr>
              <a:t>điều</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khiển</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trung</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tâm</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rồi</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từ</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đó</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đi</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đến</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các</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thiết</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bị</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khác</a:t>
            </a:r>
            <a:r>
              <a:rPr lang="en-US" sz="2000" dirty="0">
                <a:solidFill>
                  <a:schemeClr val="bg2">
                    <a:lumMod val="75000"/>
                  </a:schemeClr>
                </a:solidFill>
                <a:latin typeface="Times New Roman" panose="02020603050405020304" pitchFamily="18" charset="0"/>
                <a:cs typeface="Times New Roman" panose="02020603050405020304" pitchFamily="18" charset="0"/>
              </a:rPr>
              <a:t>.</a:t>
            </a:r>
          </a:p>
          <a:p>
            <a:pPr marL="800100" marR="0" indent="-342900" algn="just">
              <a:lnSpc>
                <a:spcPct val="106000"/>
              </a:lnSpc>
              <a:spcBef>
                <a:spcPts val="0"/>
              </a:spcBef>
              <a:spcAft>
                <a:spcPts val="800"/>
              </a:spcAft>
              <a:buFont typeface="Arial" panose="020B0604020202020204" pitchFamily="34" charset="0"/>
              <a:buChar char="•"/>
            </a:pP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kế</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mạch</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đèn</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chiếu</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sáng</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quạt</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800100" marR="0" indent="-342900" algn="just">
              <a:lnSpc>
                <a:spcPct val="106000"/>
              </a:lnSpc>
              <a:spcBef>
                <a:spcPts val="0"/>
              </a:spcBef>
              <a:spcAft>
                <a:spcPts val="800"/>
              </a:spcAft>
              <a:buFont typeface="Arial" panose="020B0604020202020204" pitchFamily="34" charset="0"/>
              <a:buChar char="•"/>
            </a:pP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bảng</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điện</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thoại</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minh</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truy</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cập</a:t>
            </a:r>
            <a:r>
              <a:rPr lang="en-US" sz="2000" dirty="0">
                <a:solidFill>
                  <a:schemeClr val="bg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50" name="Picture 2" descr="Káº¿t quáº£ hÃ¬nh áº£nh cho smart home">
            <a:extLst>
              <a:ext uri="{FF2B5EF4-FFF2-40B4-BE49-F238E27FC236}">
                <a16:creationId xmlns:a16="http://schemas.microsoft.com/office/drawing/2014/main" id="{495A9516-4F3F-459D-B00A-BF9449417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274" y="3106527"/>
            <a:ext cx="5841241" cy="328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95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985B0A-1365-498F-BD3C-F2B4C993FDE1}"/>
              </a:ext>
            </a:extLst>
          </p:cNvPr>
          <p:cNvSpPr txBox="1"/>
          <p:nvPr/>
        </p:nvSpPr>
        <p:spPr>
          <a:xfrm>
            <a:off x="1392071" y="423080"/>
            <a:ext cx="3690434" cy="646331"/>
          </a:xfrm>
          <a:prstGeom prst="rect">
            <a:avLst/>
          </a:prstGeom>
          <a:noFill/>
        </p:spPr>
        <p:txBody>
          <a:bodyPr wrap="none" rtlCol="0">
            <a:spAutoFit/>
          </a:bodyPr>
          <a:lstStyle/>
          <a:p>
            <a:pPr marL="742950" indent="-742950">
              <a:buFont typeface="+mj-lt"/>
              <a:buAutoNum type="arabicPeriod" startAt="3"/>
            </a:pPr>
            <a:r>
              <a:rPr lang="en-US" sz="3600" dirty="0">
                <a:solidFill>
                  <a:schemeClr val="bg2">
                    <a:lumMod val="75000"/>
                  </a:schemeClr>
                </a:solidFill>
                <a:latin typeface="Times New Roman" panose="02020603050405020304" pitchFamily="18" charset="0"/>
                <a:cs typeface="Times New Roman" panose="02020603050405020304" pitchFamily="18" charset="0"/>
              </a:rPr>
              <a:t>CHỨC NĂNG</a:t>
            </a:r>
          </a:p>
        </p:txBody>
      </p:sp>
      <p:sp>
        <p:nvSpPr>
          <p:cNvPr id="3" name="TextBox 2">
            <a:extLst>
              <a:ext uri="{FF2B5EF4-FFF2-40B4-BE49-F238E27FC236}">
                <a16:creationId xmlns:a16="http://schemas.microsoft.com/office/drawing/2014/main" id="{4BB5FEF4-2A6B-40CD-BA1C-EFA084CF0AB2}"/>
              </a:ext>
            </a:extLst>
          </p:cNvPr>
          <p:cNvSpPr txBox="1"/>
          <p:nvPr/>
        </p:nvSpPr>
        <p:spPr>
          <a:xfrm>
            <a:off x="1869745" y="1610436"/>
            <a:ext cx="5238935"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tắt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nói</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android</a:t>
            </a:r>
          </a:p>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Tùy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c</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endParaRPr lang="en-US" sz="2000" dirty="0">
              <a:latin typeface="Times New Roman" panose="02020603050405020304" pitchFamily="18" charset="0"/>
              <a:cs typeface="Times New Roman" panose="02020603050405020304" pitchFamily="18" charset="0"/>
            </a:endParaRPr>
          </a:p>
        </p:txBody>
      </p:sp>
      <p:pic>
        <p:nvPicPr>
          <p:cNvPr id="3074" name="Picture 2" descr="Káº¿t quáº£ hÃ¬nh áº£nh cho smart home">
            <a:extLst>
              <a:ext uri="{FF2B5EF4-FFF2-40B4-BE49-F238E27FC236}">
                <a16:creationId xmlns:a16="http://schemas.microsoft.com/office/drawing/2014/main" id="{5E011008-6366-42AF-B6EF-2ECF27723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917" y="3167124"/>
            <a:ext cx="5258821" cy="315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963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6D97AA-A7F7-4B68-B9E8-D4ECEED8317C}"/>
              </a:ext>
            </a:extLst>
          </p:cNvPr>
          <p:cNvSpPr/>
          <p:nvPr/>
        </p:nvSpPr>
        <p:spPr>
          <a:xfrm>
            <a:off x="1589894" y="432895"/>
            <a:ext cx="6461384" cy="646331"/>
          </a:xfrm>
          <a:prstGeom prst="rect">
            <a:avLst/>
          </a:prstGeom>
        </p:spPr>
        <p:txBody>
          <a:bodyPr wrap="none">
            <a:spAutoFit/>
          </a:bodyPr>
          <a:lstStyle/>
          <a:p>
            <a:r>
              <a:rPr lang="en-US" sz="3600" dirty="0">
                <a:solidFill>
                  <a:srgbClr val="002060"/>
                </a:solidFill>
                <a:latin typeface="Times New Roman" panose="02020603050405020304" pitchFamily="18" charset="0"/>
                <a:cs typeface="Times New Roman" panose="02020603050405020304" pitchFamily="18" charset="0"/>
              </a:rPr>
              <a:t>4. NGHIÊN CỨU THỊ TRƯỜNG</a:t>
            </a:r>
            <a:endParaRPr lang="en-US" sz="3600" dirty="0"/>
          </a:p>
        </p:txBody>
      </p:sp>
      <p:pic>
        <p:nvPicPr>
          <p:cNvPr id="4100" name="Picture 4" descr="HÃ¬nh áº£nh cÃ³ liÃªn quan">
            <a:extLst>
              <a:ext uri="{FF2B5EF4-FFF2-40B4-BE49-F238E27FC236}">
                <a16:creationId xmlns:a16="http://schemas.microsoft.com/office/drawing/2014/main" id="{10C650C6-AD4D-4512-BD87-6FE5F5381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270" y="1883981"/>
            <a:ext cx="3289109" cy="18501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áº¿t quáº£ hÃ¬nh áº£nh cho amazon smart home">
            <a:extLst>
              <a:ext uri="{FF2B5EF4-FFF2-40B4-BE49-F238E27FC236}">
                <a16:creationId xmlns:a16="http://schemas.microsoft.com/office/drawing/2014/main" id="{9D248EBB-3CFB-4DA0-8C31-DFFD5A61A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108" y="1337758"/>
            <a:ext cx="3525581" cy="18450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Ã¬nh áº£nh cÃ³ liÃªn quan">
            <a:extLst>
              <a:ext uri="{FF2B5EF4-FFF2-40B4-BE49-F238E27FC236}">
                <a16:creationId xmlns:a16="http://schemas.microsoft.com/office/drawing/2014/main" id="{F7FDAED7-C058-4906-AF9A-AE99391ED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1427" y="3892400"/>
            <a:ext cx="3552273" cy="184505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Ã¬nh áº£nh cÃ³ liÃªn quan">
            <a:extLst>
              <a:ext uri="{FF2B5EF4-FFF2-40B4-BE49-F238E27FC236}">
                <a16:creationId xmlns:a16="http://schemas.microsoft.com/office/drawing/2014/main" id="{84E43590-6BC9-4A4E-AC2F-74718AB6CE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5534" y="4388049"/>
            <a:ext cx="2910080" cy="203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4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A664629-63A1-4E7A-B40D-644BD3343E14}"/>
              </a:ext>
            </a:extLst>
          </p:cNvPr>
          <p:cNvSpPr/>
          <p:nvPr/>
        </p:nvSpPr>
        <p:spPr>
          <a:xfrm>
            <a:off x="1319949" y="1983177"/>
            <a:ext cx="2438400" cy="2206686"/>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6139715-06BA-4040-8052-330BF0E34458}"/>
              </a:ext>
            </a:extLst>
          </p:cNvPr>
          <p:cNvSpPr/>
          <p:nvPr/>
        </p:nvSpPr>
        <p:spPr>
          <a:xfrm>
            <a:off x="972259" y="556165"/>
            <a:ext cx="6535764" cy="699102"/>
          </a:xfrm>
          <a:prstGeom prst="rect">
            <a:avLst/>
          </a:prstGeom>
        </p:spPr>
        <p:txBody>
          <a:bodyPr wrap="none">
            <a:spAutoFit/>
          </a:bodyPr>
          <a:lstStyle/>
          <a:p>
            <a:pPr marL="171450" defTabSz="914400">
              <a:lnSpc>
                <a:spcPct val="120000"/>
              </a:lnSpc>
              <a:spcAft>
                <a:spcPts val="600"/>
              </a:spcAft>
              <a:buSzPct val="125000"/>
            </a:pPr>
            <a:r>
              <a:rPr lang="en-US" sz="3600" dirty="0">
                <a:solidFill>
                  <a:srgbClr val="002F8E"/>
                </a:solidFill>
                <a:latin typeface="Times New Roman" panose="02020603050405020304" pitchFamily="18" charset="0"/>
                <a:cs typeface="Times New Roman" panose="02020603050405020304" pitchFamily="18" charset="0"/>
              </a:rPr>
              <a:t>5. CÁC ỨNG DỤNG SỬ DỤNG</a:t>
            </a:r>
          </a:p>
        </p:txBody>
      </p:sp>
      <p:pic>
        <p:nvPicPr>
          <p:cNvPr id="1026" name="Picture 2" descr="Káº¿t quáº£ hÃ¬nh áº£nh cho firebase">
            <a:extLst>
              <a:ext uri="{FF2B5EF4-FFF2-40B4-BE49-F238E27FC236}">
                <a16:creationId xmlns:a16="http://schemas.microsoft.com/office/drawing/2014/main" id="{7460E376-FEF5-4565-A6FF-F5B69A93B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023" y="4520366"/>
            <a:ext cx="3810000" cy="195262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D515E9C-8964-411A-8214-64E34DA1C13E}"/>
              </a:ext>
            </a:extLst>
          </p:cNvPr>
          <p:cNvSpPr/>
          <p:nvPr/>
        </p:nvSpPr>
        <p:spPr>
          <a:xfrm>
            <a:off x="1631524" y="2135577"/>
            <a:ext cx="782093" cy="782093"/>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82EA9C2-8C93-4C75-A39F-FF80481219FA}"/>
              </a:ext>
            </a:extLst>
          </p:cNvPr>
          <p:cNvSpPr/>
          <p:nvPr/>
        </p:nvSpPr>
        <p:spPr>
          <a:xfrm>
            <a:off x="2490718" y="2526623"/>
            <a:ext cx="387350" cy="387350"/>
          </a:xfrm>
          <a:prstGeom prst="ellipse">
            <a:avLst/>
          </a:prstGeom>
          <a:solidFill>
            <a:srgbClr val="EA4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9D2D077-6E1B-4531-8487-6913234E4377}"/>
              </a:ext>
            </a:extLst>
          </p:cNvPr>
          <p:cNvSpPr/>
          <p:nvPr/>
        </p:nvSpPr>
        <p:spPr>
          <a:xfrm>
            <a:off x="2890717" y="2393795"/>
            <a:ext cx="203200" cy="203200"/>
          </a:xfrm>
          <a:prstGeom prst="ellipse">
            <a:avLst/>
          </a:prstGeom>
          <a:solidFill>
            <a:srgbClr val="32A8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50BD505-AD66-47D0-A939-C0DA250235B4}"/>
              </a:ext>
            </a:extLst>
          </p:cNvPr>
          <p:cNvSpPr/>
          <p:nvPr/>
        </p:nvSpPr>
        <p:spPr>
          <a:xfrm>
            <a:off x="2462143" y="2991441"/>
            <a:ext cx="460588" cy="460588"/>
          </a:xfrm>
          <a:prstGeom prst="ellipse">
            <a:avLst/>
          </a:prstGeom>
          <a:solidFill>
            <a:srgbClr val="F9B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Káº¿t quáº£ hÃ¬nh áº£nh cho dialogflow">
            <a:extLst>
              <a:ext uri="{FF2B5EF4-FFF2-40B4-BE49-F238E27FC236}">
                <a16:creationId xmlns:a16="http://schemas.microsoft.com/office/drawing/2014/main" id="{3B925970-CA73-4CCA-A0FF-5A9F06CEF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042" y="2490148"/>
            <a:ext cx="3876675" cy="11811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F0186C5-8F09-4D01-9734-DEDD7FB2951F}"/>
              </a:ext>
            </a:extLst>
          </p:cNvPr>
          <p:cNvSpPr txBox="1"/>
          <p:nvPr/>
        </p:nvSpPr>
        <p:spPr>
          <a:xfrm>
            <a:off x="1715045" y="3674599"/>
            <a:ext cx="1648208" cy="369332"/>
          </a:xfrm>
          <a:prstGeom prst="rect">
            <a:avLst/>
          </a:prstGeom>
          <a:noFill/>
        </p:spPr>
        <p:txBody>
          <a:bodyPr wrap="none" rtlCol="0">
            <a:spAutoFit/>
          </a:bodyPr>
          <a:lstStyle/>
          <a:p>
            <a:r>
              <a:rPr lang="en-US" dirty="0">
                <a:solidFill>
                  <a:schemeClr val="bg2">
                    <a:lumMod val="75000"/>
                  </a:schemeClr>
                </a:solidFill>
              </a:rPr>
              <a:t>Google </a:t>
            </a:r>
            <a:r>
              <a:rPr lang="en-US" dirty="0" err="1">
                <a:solidFill>
                  <a:schemeClr val="bg2">
                    <a:lumMod val="75000"/>
                  </a:schemeClr>
                </a:solidFill>
              </a:rPr>
              <a:t>Asistant</a:t>
            </a:r>
            <a:endParaRPr lang="en-US" dirty="0">
              <a:solidFill>
                <a:schemeClr val="bg2">
                  <a:lumMod val="75000"/>
                </a:schemeClr>
              </a:solidFill>
            </a:endParaRPr>
          </a:p>
        </p:txBody>
      </p:sp>
      <p:cxnSp>
        <p:nvCxnSpPr>
          <p:cNvPr id="18" name="Connector: Elbow 17">
            <a:extLst>
              <a:ext uri="{FF2B5EF4-FFF2-40B4-BE49-F238E27FC236}">
                <a16:creationId xmlns:a16="http://schemas.microsoft.com/office/drawing/2014/main" id="{EF7AC212-63A0-473C-85D1-B46C9E0F9F8C}"/>
              </a:ext>
            </a:extLst>
          </p:cNvPr>
          <p:cNvCxnSpPr>
            <a:stCxn id="7" idx="3"/>
            <a:endCxn id="1032" idx="1"/>
          </p:cNvCxnSpPr>
          <p:nvPr/>
        </p:nvCxnSpPr>
        <p:spPr>
          <a:xfrm flipV="1">
            <a:off x="3758349" y="3080698"/>
            <a:ext cx="2641693" cy="5822"/>
          </a:xfrm>
          <a:prstGeom prst="bentConnector3">
            <a:avLst/>
          </a:prstGeom>
          <a:ln>
            <a:solidFill>
              <a:schemeClr val="tx1">
                <a:lumMod val="9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83823F8-A9BF-4F82-86EA-D732B0C12B8E}"/>
              </a:ext>
            </a:extLst>
          </p:cNvPr>
          <p:cNvCxnSpPr>
            <a:stCxn id="1032" idx="2"/>
            <a:endCxn id="1026" idx="0"/>
          </p:cNvCxnSpPr>
          <p:nvPr/>
        </p:nvCxnSpPr>
        <p:spPr>
          <a:xfrm rot="5400000">
            <a:off x="6546143" y="2728129"/>
            <a:ext cx="849118" cy="2735357"/>
          </a:xfrm>
          <a:prstGeom prst="bentConnector3">
            <a:avLst/>
          </a:prstGeom>
          <a:ln>
            <a:solidFill>
              <a:schemeClr val="tx1">
                <a:lumMod val="9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1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DE340B-C9C3-4CE6-979C-CD4006C7FDDD}"/>
              </a:ext>
            </a:extLst>
          </p:cNvPr>
          <p:cNvSpPr/>
          <p:nvPr/>
        </p:nvSpPr>
        <p:spPr>
          <a:xfrm>
            <a:off x="1168205" y="315453"/>
            <a:ext cx="5783314" cy="646331"/>
          </a:xfrm>
          <a:prstGeom prst="rect">
            <a:avLst/>
          </a:prstGeom>
        </p:spPr>
        <p:txBody>
          <a:bodyPr wrap="none">
            <a:spAutoFit/>
          </a:bodyPr>
          <a:lstStyle/>
          <a:p>
            <a:r>
              <a:rPr lang="en-US" sz="3600" dirty="0">
                <a:solidFill>
                  <a:srgbClr val="002F8E"/>
                </a:solidFill>
                <a:latin typeface="Times New Roman" panose="02020603050405020304" pitchFamily="18" charset="0"/>
                <a:cs typeface="Times New Roman" panose="02020603050405020304" pitchFamily="18" charset="0"/>
              </a:rPr>
              <a:t>6. CÁC THIẾT BỊ SỬ DỤNG</a:t>
            </a:r>
            <a:endParaRPr lang="en-US" sz="3600" dirty="0"/>
          </a:p>
        </p:txBody>
      </p:sp>
      <p:pic>
        <p:nvPicPr>
          <p:cNvPr id="3" name="Picture 2">
            <a:extLst>
              <a:ext uri="{FF2B5EF4-FFF2-40B4-BE49-F238E27FC236}">
                <a16:creationId xmlns:a16="http://schemas.microsoft.com/office/drawing/2014/main" id="{F0C70454-65B1-42A3-8BE2-4644DB1F495F}"/>
              </a:ext>
            </a:extLst>
          </p:cNvPr>
          <p:cNvPicPr/>
          <p:nvPr/>
        </p:nvPicPr>
        <p:blipFill rotWithShape="1">
          <a:blip r:embed="rId2" cstate="print">
            <a:extLst>
              <a:ext uri="{28A0092B-C50C-407E-A947-70E740481C1C}">
                <a14:useLocalDpi xmlns:a14="http://schemas.microsoft.com/office/drawing/2010/main" val="0"/>
              </a:ext>
            </a:extLst>
          </a:blip>
          <a:srcRect l="5697" t="26263" r="21725" b="15077"/>
          <a:stretch/>
        </p:blipFill>
        <p:spPr bwMode="auto">
          <a:xfrm>
            <a:off x="2062823" y="2642031"/>
            <a:ext cx="2183641" cy="1323833"/>
          </a:xfrm>
          <a:prstGeom prst="rect">
            <a:avLst/>
          </a:prstGeom>
          <a:noFill/>
          <a:ln>
            <a:noFill/>
          </a:ln>
        </p:spPr>
      </p:pic>
      <p:sp>
        <p:nvSpPr>
          <p:cNvPr id="4" name="TextBox 3">
            <a:extLst>
              <a:ext uri="{FF2B5EF4-FFF2-40B4-BE49-F238E27FC236}">
                <a16:creationId xmlns:a16="http://schemas.microsoft.com/office/drawing/2014/main" id="{1B0EDCA0-56EF-4148-8E0E-776829D3D900}"/>
              </a:ext>
            </a:extLst>
          </p:cNvPr>
          <p:cNvSpPr txBox="1"/>
          <p:nvPr/>
        </p:nvSpPr>
        <p:spPr>
          <a:xfrm>
            <a:off x="2446400" y="4061399"/>
            <a:ext cx="1087157" cy="369332"/>
          </a:xfrm>
          <a:prstGeom prst="rect">
            <a:avLst/>
          </a:prstGeom>
          <a:noFill/>
        </p:spPr>
        <p:txBody>
          <a:bodyPr wrap="none" rtlCol="0">
            <a:spAutoFit/>
          </a:bodyPr>
          <a:lstStyle/>
          <a:p>
            <a:r>
              <a:rPr lang="en-US" dirty="0"/>
              <a:t>ESP 8266</a:t>
            </a:r>
          </a:p>
        </p:txBody>
      </p:sp>
      <p:pic>
        <p:nvPicPr>
          <p:cNvPr id="5" name="Picture 4" descr="Káº¿t quáº£ hÃ¬nh áº£nh cho relay">
            <a:extLst>
              <a:ext uri="{FF2B5EF4-FFF2-40B4-BE49-F238E27FC236}">
                <a16:creationId xmlns:a16="http://schemas.microsoft.com/office/drawing/2014/main" id="{66FF228D-3199-4517-9D5D-AB7187F4A10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5923" y="2110092"/>
            <a:ext cx="1701165" cy="1452880"/>
          </a:xfrm>
          <a:prstGeom prst="rect">
            <a:avLst/>
          </a:prstGeom>
          <a:noFill/>
          <a:ln>
            <a:noFill/>
          </a:ln>
        </p:spPr>
      </p:pic>
      <p:sp>
        <p:nvSpPr>
          <p:cNvPr id="6" name="TextBox 5">
            <a:extLst>
              <a:ext uri="{FF2B5EF4-FFF2-40B4-BE49-F238E27FC236}">
                <a16:creationId xmlns:a16="http://schemas.microsoft.com/office/drawing/2014/main" id="{57A052A9-CB1D-4E4B-86D2-845DE787B9DE}"/>
              </a:ext>
            </a:extLst>
          </p:cNvPr>
          <p:cNvSpPr txBox="1"/>
          <p:nvPr/>
        </p:nvSpPr>
        <p:spPr>
          <a:xfrm>
            <a:off x="6255819" y="3562972"/>
            <a:ext cx="697370" cy="369332"/>
          </a:xfrm>
          <a:prstGeom prst="rect">
            <a:avLst/>
          </a:prstGeom>
          <a:noFill/>
        </p:spPr>
        <p:txBody>
          <a:bodyPr wrap="none" rtlCol="0">
            <a:spAutoFit/>
          </a:bodyPr>
          <a:lstStyle/>
          <a:p>
            <a:r>
              <a:rPr lang="en-US" dirty="0"/>
              <a:t>Relay</a:t>
            </a:r>
          </a:p>
        </p:txBody>
      </p:sp>
      <p:pic>
        <p:nvPicPr>
          <p:cNvPr id="7" name="Picture 6">
            <a:extLst>
              <a:ext uri="{FF2B5EF4-FFF2-40B4-BE49-F238E27FC236}">
                <a16:creationId xmlns:a16="http://schemas.microsoft.com/office/drawing/2014/main" id="{22C54A5F-0AC9-4DD8-BA01-5EB4A2932C2D}"/>
              </a:ext>
            </a:extLst>
          </p:cNvPr>
          <p:cNvPicPr/>
          <p:nvPr/>
        </p:nvPicPr>
        <p:blipFill rotWithShape="1">
          <a:blip r:embed="rId4" cstate="print">
            <a:extLst>
              <a:ext uri="{28A0092B-C50C-407E-A947-70E740481C1C}">
                <a14:useLocalDpi xmlns:a14="http://schemas.microsoft.com/office/drawing/2010/main" val="0"/>
              </a:ext>
            </a:extLst>
          </a:blip>
          <a:srcRect l="29066" t="37628" b="23546"/>
          <a:stretch/>
        </p:blipFill>
        <p:spPr bwMode="auto">
          <a:xfrm>
            <a:off x="5795923" y="4732127"/>
            <a:ext cx="1960727" cy="805219"/>
          </a:xfrm>
          <a:prstGeom prst="rect">
            <a:avLst/>
          </a:prstGeom>
          <a:noFill/>
          <a:ln>
            <a:noFill/>
          </a:ln>
        </p:spPr>
      </p:pic>
      <p:sp>
        <p:nvSpPr>
          <p:cNvPr id="8" name="TextBox 7">
            <a:extLst>
              <a:ext uri="{FF2B5EF4-FFF2-40B4-BE49-F238E27FC236}">
                <a16:creationId xmlns:a16="http://schemas.microsoft.com/office/drawing/2014/main" id="{DC17BD7C-4E41-4DCB-8673-2E55419A1BB6}"/>
              </a:ext>
            </a:extLst>
          </p:cNvPr>
          <p:cNvSpPr txBox="1"/>
          <p:nvPr/>
        </p:nvSpPr>
        <p:spPr>
          <a:xfrm>
            <a:off x="5620360" y="5688591"/>
            <a:ext cx="2311851" cy="369332"/>
          </a:xfrm>
          <a:prstGeom prst="rect">
            <a:avLst/>
          </a:prstGeom>
          <a:noFill/>
        </p:spPr>
        <p:txBody>
          <a:bodyPr wrap="none" rtlCol="0">
            <a:spAutoFit/>
          </a:bodyPr>
          <a:lstStyle/>
          <a:p>
            <a:r>
              <a:rPr lang="en-US" dirty="0"/>
              <a:t>Led Full color W2812B</a:t>
            </a:r>
          </a:p>
        </p:txBody>
      </p:sp>
      <p:pic>
        <p:nvPicPr>
          <p:cNvPr id="9" name="Picture 8">
            <a:extLst>
              <a:ext uri="{FF2B5EF4-FFF2-40B4-BE49-F238E27FC236}">
                <a16:creationId xmlns:a16="http://schemas.microsoft.com/office/drawing/2014/main" id="{3194934B-5C73-4D1C-BC18-74625778FB7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7033" y="2589012"/>
            <a:ext cx="2311851" cy="1679975"/>
          </a:xfrm>
          <a:prstGeom prst="rect">
            <a:avLst/>
          </a:prstGeom>
          <a:noFill/>
          <a:ln>
            <a:noFill/>
          </a:ln>
        </p:spPr>
      </p:pic>
      <p:sp>
        <p:nvSpPr>
          <p:cNvPr id="10" name="TextBox 9">
            <a:extLst>
              <a:ext uri="{FF2B5EF4-FFF2-40B4-BE49-F238E27FC236}">
                <a16:creationId xmlns:a16="http://schemas.microsoft.com/office/drawing/2014/main" id="{C6CF5621-1F5E-4F38-8FA2-D6A2AAA8DCE1}"/>
              </a:ext>
            </a:extLst>
          </p:cNvPr>
          <p:cNvSpPr txBox="1"/>
          <p:nvPr/>
        </p:nvSpPr>
        <p:spPr>
          <a:xfrm>
            <a:off x="9283148" y="4344610"/>
            <a:ext cx="736644" cy="369332"/>
          </a:xfrm>
          <a:prstGeom prst="rect">
            <a:avLst/>
          </a:prstGeom>
          <a:noFill/>
        </p:spPr>
        <p:txBody>
          <a:bodyPr wrap="square" rtlCol="0">
            <a:spAutoFit/>
          </a:bodyPr>
          <a:lstStyle/>
          <a:p>
            <a:r>
              <a:rPr lang="en-US" dirty="0" err="1"/>
              <a:t>Quạt</a:t>
            </a:r>
            <a:endParaRPr lang="en-US" dirty="0"/>
          </a:p>
        </p:txBody>
      </p:sp>
      <p:cxnSp>
        <p:nvCxnSpPr>
          <p:cNvPr id="12" name="Connector: Elbow 11">
            <a:extLst>
              <a:ext uri="{FF2B5EF4-FFF2-40B4-BE49-F238E27FC236}">
                <a16:creationId xmlns:a16="http://schemas.microsoft.com/office/drawing/2014/main" id="{8A847D05-1A00-43DC-B0F1-631F9F48CFC1}"/>
              </a:ext>
            </a:extLst>
          </p:cNvPr>
          <p:cNvCxnSpPr>
            <a:cxnSpLocks/>
            <a:stCxn id="3" idx="3"/>
            <a:endCxn id="5" idx="1"/>
          </p:cNvCxnSpPr>
          <p:nvPr/>
        </p:nvCxnSpPr>
        <p:spPr>
          <a:xfrm flipV="1">
            <a:off x="4246464" y="2836532"/>
            <a:ext cx="1549459" cy="46741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3E03B55-D107-47D8-BCF8-50B590D8851B}"/>
              </a:ext>
            </a:extLst>
          </p:cNvPr>
          <p:cNvCxnSpPr>
            <a:stCxn id="5" idx="3"/>
            <a:endCxn id="9" idx="1"/>
          </p:cNvCxnSpPr>
          <p:nvPr/>
        </p:nvCxnSpPr>
        <p:spPr>
          <a:xfrm>
            <a:off x="7497088" y="2836532"/>
            <a:ext cx="1189945" cy="5924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32E6820-F594-46C5-AD4D-F48AD5B0B52D}"/>
              </a:ext>
            </a:extLst>
          </p:cNvPr>
          <p:cNvCxnSpPr>
            <a:cxnSpLocks/>
            <a:stCxn id="3" idx="2"/>
            <a:endCxn id="7" idx="1"/>
          </p:cNvCxnSpPr>
          <p:nvPr/>
        </p:nvCxnSpPr>
        <p:spPr>
          <a:xfrm rot="16200000" flipH="1">
            <a:off x="3890847" y="3229660"/>
            <a:ext cx="1168873" cy="264127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61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A8B13-ED6C-4C74-81B7-661E5149CB61}"/>
              </a:ext>
            </a:extLst>
          </p:cNvPr>
          <p:cNvSpPr/>
          <p:nvPr/>
        </p:nvSpPr>
        <p:spPr>
          <a:xfrm>
            <a:off x="1059547" y="556164"/>
            <a:ext cx="4423006" cy="699102"/>
          </a:xfrm>
          <a:prstGeom prst="rect">
            <a:avLst/>
          </a:prstGeom>
        </p:spPr>
        <p:txBody>
          <a:bodyPr wrap="none">
            <a:spAutoFit/>
          </a:bodyPr>
          <a:lstStyle/>
          <a:p>
            <a:pPr marL="171450" defTabSz="914400">
              <a:lnSpc>
                <a:spcPct val="120000"/>
              </a:lnSpc>
              <a:spcAft>
                <a:spcPts val="600"/>
              </a:spcAft>
              <a:buSzPct val="125000"/>
            </a:pPr>
            <a:r>
              <a:rPr lang="en-US" sz="3600" dirty="0">
                <a:solidFill>
                  <a:srgbClr val="002F8E"/>
                </a:solidFill>
                <a:latin typeface="Times New Roman" panose="02020603050405020304" pitchFamily="18" charset="0"/>
                <a:cs typeface="Times New Roman" panose="02020603050405020304" pitchFamily="18" charset="0"/>
              </a:rPr>
              <a:t>7. </a:t>
            </a:r>
            <a:r>
              <a:rPr lang="en-US" sz="3600" dirty="0" err="1">
                <a:solidFill>
                  <a:srgbClr val="002F8E"/>
                </a:solidFill>
                <a:latin typeface="Times New Roman" panose="02020603050405020304" pitchFamily="18" charset="0"/>
                <a:cs typeface="Times New Roman" panose="02020603050405020304" pitchFamily="18" charset="0"/>
              </a:rPr>
              <a:t>Các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bước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thực</a:t>
            </a:r>
            <a:r>
              <a:rPr lang="en-US" sz="3600" dirty="0">
                <a:solidFill>
                  <a:srgbClr val="002F8E"/>
                </a:solidFill>
                <a:latin typeface="Times New Roman" panose="02020603050405020304" pitchFamily="18" charset="0"/>
                <a:cs typeface="Times New Roman" panose="02020603050405020304" pitchFamily="18" charset="0"/>
              </a:rPr>
              <a:t> </a:t>
            </a:r>
            <a:r>
              <a:rPr lang="en-US" sz="3600" dirty="0" err="1">
                <a:solidFill>
                  <a:srgbClr val="002F8E"/>
                </a:solidFill>
                <a:latin typeface="Times New Roman" panose="02020603050405020304" pitchFamily="18" charset="0"/>
                <a:cs typeface="Times New Roman" panose="02020603050405020304" pitchFamily="18" charset="0"/>
              </a:rPr>
              <a:t>hiện</a:t>
            </a:r>
            <a:endParaRPr lang="en-US" sz="3600" dirty="0">
              <a:solidFill>
                <a:srgbClr val="002F8E"/>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5287DE-C259-4055-A507-1ADE6A3B71C1}"/>
              </a:ext>
            </a:extLst>
          </p:cNvPr>
          <p:cNvSpPr txBox="1"/>
          <p:nvPr/>
        </p:nvSpPr>
        <p:spPr>
          <a:xfrm>
            <a:off x="1758257" y="1491081"/>
            <a:ext cx="6838732" cy="1323439"/>
          </a:xfrm>
          <a:prstGeom prst="rect">
            <a:avLst/>
          </a:prstGeom>
          <a:noFill/>
        </p:spPr>
        <p:txBody>
          <a:bodyPr wrap="none" rtlCol="0">
            <a:spAutoFit/>
          </a:bodyPr>
          <a:lstStyle/>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Entities</a:t>
            </a:r>
          </a:p>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Intent</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Deploy Fulfillment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l</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u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Firebase</a:t>
            </a:r>
          </a:p>
          <a:p>
            <a:pPr marL="457200" indent="-457200">
              <a:buFont typeface="+mj-lt"/>
              <a:buAutoNum type="arabicPeriod"/>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Firebase</a:t>
            </a:r>
          </a:p>
        </p:txBody>
      </p:sp>
      <p:pic>
        <p:nvPicPr>
          <p:cNvPr id="4098" name="Picture 2" descr="Káº¿t quáº£ hÃ¬nh áº£nh cho step by step">
            <a:extLst>
              <a:ext uri="{FF2B5EF4-FFF2-40B4-BE49-F238E27FC236}">
                <a16:creationId xmlns:a16="http://schemas.microsoft.com/office/drawing/2014/main" id="{BF54C7C3-7C41-4363-A774-A9BF41372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7" b="7027"/>
          <a:stretch/>
        </p:blipFill>
        <p:spPr bwMode="auto">
          <a:xfrm>
            <a:off x="3057097" y="3050335"/>
            <a:ext cx="6280955" cy="333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4790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173</TotalTime>
  <Words>537</Words>
  <Application>Microsoft Office PowerPoint</Application>
  <PresentationFormat>Widescreen</PresentationFormat>
  <Paragraphs>104</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Doi Thay 9x</dc:creator>
  <cp:lastModifiedBy>Doi Thay 9x</cp:lastModifiedBy>
  <cp:revision>19</cp:revision>
  <dcterms:created xsi:type="dcterms:W3CDTF">2019-05-22T18:34:42Z</dcterms:created>
  <dcterms:modified xsi:type="dcterms:W3CDTF">2019-05-23T01:49:55Z</dcterms:modified>
</cp:coreProperties>
</file>